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sldIdLst>
    <p:sldId id="385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449" r:id="rId13"/>
    <p:sldId id="397" r:id="rId14"/>
    <p:sldId id="482" r:id="rId15"/>
    <p:sldId id="483" r:id="rId16"/>
    <p:sldId id="484" r:id="rId17"/>
    <p:sldId id="396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465" r:id="rId34"/>
    <p:sldId id="352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7A2D"/>
    <a:srgbClr val="F9A46F"/>
    <a:srgbClr val="A9D18E"/>
    <a:srgbClr val="0099CC"/>
    <a:srgbClr val="007F8E"/>
    <a:srgbClr val="1590FF"/>
    <a:srgbClr val="1F7BE1"/>
    <a:srgbClr val="94DDFE"/>
    <a:srgbClr val="CBEAFD"/>
    <a:srgbClr val="17A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/>
    <p:restoredTop sz="92438" autoAdjust="0"/>
  </p:normalViewPr>
  <p:slideViewPr>
    <p:cSldViewPr showGuides="1">
      <p:cViewPr varScale="1">
        <p:scale>
          <a:sx n="138" d="100"/>
          <a:sy n="138" d="100"/>
        </p:scale>
        <p:origin x="1352" y="168"/>
      </p:cViewPr>
      <p:guideLst>
        <p:guide orient="horz" pos="3239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5954B-2DC3-4E4B-BAA2-C81FED52DA46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51A7D-A901-428B-B551-9DE8D3F74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2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5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3CBFD-7211-4EE7-9F5D-7D56FA5369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97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7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讨论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就意味着要对输入数据的分布做出假设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在分析通用型算法的时候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做这种假设是很困难的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比如汽车防抱死系统，差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毫秒就是人命关天，时间就是生命。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583643-5FFD-4BDF-84D3-A6741A84B821}" type="slidenum">
              <a:rPr lang="zh-CN" altLang="en-US" smtClean="0"/>
              <a:pPr/>
              <a:t>16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/>
              <a:t>在课堂推理规则（2）</a:t>
            </a:r>
          </a:p>
        </p:txBody>
      </p:sp>
    </p:spTree>
    <p:extLst>
      <p:ext uri="{BB962C8B-B14F-4D97-AF65-F5344CB8AC3E}">
        <p14:creationId xmlns:p14="http://schemas.microsoft.com/office/powerpoint/2010/main" val="39578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转文本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0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AEAAC2-EC53-4421-8F01-ED49CB41F710}" type="slidenum">
              <a:rPr lang="zh-CN" altLang="en-US" smtClean="0"/>
              <a:pPr/>
              <a:t>19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/>
              <a:t>简单说明即可，它只不过是</a:t>
            </a:r>
            <a:r>
              <a:rPr lang="en-US" altLang="zh-CN"/>
              <a:t>O</a:t>
            </a:r>
            <a:r>
              <a:rPr lang="zh-CN" altLang="en-US"/>
              <a:t>的一个补充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10/25</a:t>
            </a:r>
          </a:p>
        </p:txBody>
      </p:sp>
    </p:spTree>
    <p:extLst>
      <p:ext uri="{BB962C8B-B14F-4D97-AF65-F5344CB8AC3E}">
        <p14:creationId xmlns:p14="http://schemas.microsoft.com/office/powerpoint/2010/main" val="48693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3E4858-C45D-4149-9B5B-A4D09C1B7C9D}" type="slidenum">
              <a:rPr lang="zh-CN" altLang="en-US" smtClean="0"/>
              <a:pPr/>
              <a:t>20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1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转文本，第一个表格的增加问题规模为</a:t>
            </a:r>
            <a:r>
              <a:rPr lang="en-US" altLang="zh-CN" dirty="0"/>
              <a:t>1</a:t>
            </a:r>
            <a:r>
              <a:rPr lang="zh-CN" altLang="en-US" dirty="0"/>
              <a:t>的一列，时间为</a:t>
            </a:r>
            <a:r>
              <a:rPr lang="en-US" altLang="zh-CN" dirty="0"/>
              <a:t>10^(-6);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1A7D-A901-428B-B551-9DE8D3F742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31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在内存中取数据类似于在身边桌子上拿一个东西；在外存中取数据类似于坐飞机去美国的某个桌子上取数据。机械手臂先把磁头移动到相应磁道，然后主轴旋转把相应磁区转到磁头下面进行读取。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3CBFD-7211-4EE7-9F5D-7D56FA53694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7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E3C71-8709-48C7-97FC-C6D6BA12DF5D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五边形 7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 userDrawn="1"/>
        </p:nvSpPr>
        <p:spPr>
          <a:xfrm>
            <a:off x="5076056" y="0"/>
            <a:ext cx="432048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502A3-8632-4418-803B-73FCF52F332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A8A99-3180-4902-BB69-B1867B73827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1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39C4AEAA-7C8B-4E04-AFCB-E61F25A5C1E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B1867A73-AF83-464D-8F14-45B52375FB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7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180A264E-432C-45C5-BA4B-73B5265D330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99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E8C7B-0FBC-4248-B5C7-A5726714550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3468"/>
            <a:ext cx="1262254" cy="3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五边形 11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1053B-0E9C-4418-956E-121C1BAF108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五边形 6"/>
          <p:cNvSpPr/>
          <p:nvPr userDrawn="1"/>
        </p:nvSpPr>
        <p:spPr>
          <a:xfrm>
            <a:off x="0" y="0"/>
            <a:ext cx="5148064" cy="408381"/>
          </a:xfrm>
          <a:prstGeom prst="homePlate">
            <a:avLst/>
          </a:prstGeom>
          <a:solidFill>
            <a:srgbClr val="10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 userDrawn="1"/>
        </p:nvSpPr>
        <p:spPr>
          <a:xfrm>
            <a:off x="5076056" y="0"/>
            <a:ext cx="504056" cy="408381"/>
          </a:xfrm>
          <a:prstGeom prst="chevron">
            <a:avLst/>
          </a:prstGeom>
          <a:solidFill>
            <a:srgbClr val="21D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11C99-AAB8-461D-B88A-A2B1352E46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5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351C46-EA48-423D-8C32-EE9B966AACE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7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912-02FB-4CB0-8F40-0F51666158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FFFC2-DBC9-45AD-93B7-19107AD46D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9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5D439-2488-46B6-ADF7-099881A0CC4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9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AACC8-6B12-40CE-BCC8-D1DD7A8165E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5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2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2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27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805BB90-A3A0-467A-BD5E-425ABA0B79C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5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0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24" Type="http://schemas.openxmlformats.org/officeDocument/2006/relationships/image" Target="NULL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3" name="同侧圆角矩形 2"/>
          <p:cNvSpPr/>
          <p:nvPr/>
        </p:nvSpPr>
        <p:spPr>
          <a:xfrm>
            <a:off x="0" y="2715766"/>
            <a:ext cx="9178925" cy="2427734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lumMod val="49000"/>
                  <a:alpha val="54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163158" y="915566"/>
            <a:ext cx="4852610" cy="8125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200" b="1" dirty="0">
                <a:ln w="9525">
                  <a:noFill/>
                </a:ln>
                <a:gradFill flip="none" rotWithShape="1">
                  <a:gsLst>
                    <a:gs pos="100000">
                      <a:srgbClr val="17A0FD"/>
                    </a:gs>
                    <a:gs pos="52000">
                      <a:srgbClr val="60C7FA"/>
                    </a:gs>
                    <a:gs pos="0">
                      <a:srgbClr val="94DDFE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算法分析与设计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2521208" y="3870638"/>
            <a:ext cx="4067016" cy="50405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北京交通大学计算机与信息技术学院</a:t>
            </a:r>
            <a:endParaRPr lang="zh-CN" altLang="en-US" dirty="0"/>
          </a:p>
        </p:txBody>
      </p:sp>
      <p:pic>
        <p:nvPicPr>
          <p:cNvPr id="7" name="Picture 2" descr="C:\Users\Administrator\Desktop\loog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727"/>
            <a:ext cx="1872208" cy="58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563888" y="3074933"/>
            <a:ext cx="2034766" cy="504929"/>
            <a:chOff x="3761370" y="3038248"/>
            <a:chExt cx="2034766" cy="504929"/>
          </a:xfrm>
        </p:grpSpPr>
        <p:sp>
          <p:nvSpPr>
            <p:cNvPr id="2" name="对角圆角矩形 1"/>
            <p:cNvSpPr/>
            <p:nvPr/>
          </p:nvSpPr>
          <p:spPr>
            <a:xfrm>
              <a:off x="3761370" y="3038248"/>
              <a:ext cx="2034766" cy="50405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77A2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799666" y="3081512"/>
              <a:ext cx="19884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李清勇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教授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86349" y="4665470"/>
            <a:ext cx="4052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SimHei" charset="-122"/>
                <a:ea typeface="SimHei" charset="-122"/>
                <a:cs typeface="SimHei" charset="-122"/>
              </a:rPr>
              <a:t>算法实训平台</a:t>
            </a:r>
            <a:r>
              <a:rPr lang="zh-CN" altLang="en-US" dirty="0"/>
              <a:t>：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http://algo.bjtu.edu.cn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75936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时间复杂度表示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9A4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函数简化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611188" y="455826"/>
            <a:ext cx="3600772" cy="499992"/>
            <a:chOff x="611188" y="1297672"/>
            <a:chExt cx="3600772" cy="499992"/>
          </a:xfrm>
        </p:grpSpPr>
        <p:sp>
          <p:nvSpPr>
            <p:cNvPr id="44" name="对角圆角矩形 43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7584" y="1297672"/>
              <a:ext cx="2954655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冒泡排序算法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（升序排列）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611188" y="1183423"/>
            <a:ext cx="3288900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7584" y="2355726"/>
            <a:ext cx="2954656" cy="11319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3196" y="1262246"/>
            <a:ext cx="30967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void sort(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n)</a:t>
            </a:r>
          </a:p>
          <a:p>
            <a:pPr>
              <a:buNone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buNone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for (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i = 0; i &lt; n; i++)</a:t>
            </a:r>
          </a:p>
          <a:p>
            <a:pPr>
              <a:buNone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for (</a:t>
            </a:r>
            <a:r>
              <a:rPr lang="en-US" altLang="zh-CN" sz="1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j = 1; j &lt; n – i; j++)</a:t>
            </a:r>
          </a:p>
          <a:p>
            <a:pPr>
              <a:buNone/>
            </a:pPr>
            <a:r>
              <a:rPr lang="en-US" altLang="zh-CN" sz="1400" i="1" dirty="0">
                <a:latin typeface="Times New Roman" pitchFamily="18" charset="0"/>
                <a:cs typeface="Times New Roman" pitchFamily="18" charset="0"/>
              </a:rPr>
              <a:t>           if (</a:t>
            </a:r>
            <a:r>
              <a:rPr lang="en-US" altLang="zh-CN" sz="1400" i="1" dirty="0" err="1"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latin typeface="Times New Roman" pitchFamily="18" charset="0"/>
                <a:cs typeface="Times New Roman" pitchFamily="18" charset="0"/>
              </a:rPr>
              <a:t>[j] &lt; </a:t>
            </a:r>
            <a:r>
              <a:rPr lang="en-US" altLang="zh-CN" sz="1400" i="1" dirty="0" err="1"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latin typeface="Times New Roman" pitchFamily="18" charset="0"/>
                <a:cs typeface="Times New Roman" pitchFamily="18" charset="0"/>
              </a:rPr>
              <a:t>[j -1])</a:t>
            </a:r>
          </a:p>
          <a:p>
            <a:pPr>
              <a:buNone/>
            </a:pP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          {</a:t>
            </a:r>
          </a:p>
          <a:p>
            <a:pPr>
              <a:buNone/>
            </a:pP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iTemp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[j];</a:t>
            </a:r>
          </a:p>
          <a:p>
            <a:pPr>
              <a:buNone/>
            </a:pP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[j] =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[j - 1];</a:t>
            </a:r>
          </a:p>
          <a:p>
            <a:pPr>
              <a:buNone/>
            </a:pP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pValues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[j - 1] = </a:t>
            </a:r>
            <a:r>
              <a:rPr lang="en-US" altLang="zh-CN" sz="1400" i="1" dirty="0" err="1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iTemp</a:t>
            </a: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CN" sz="1400" i="1" dirty="0">
                <a:solidFill>
                  <a:srgbClr val="F77A2D"/>
                </a:solidFill>
                <a:latin typeface="Times New Roman" pitchFamily="18" charset="0"/>
                <a:cs typeface="Times New Roman" pitchFamily="18" charset="0"/>
              </a:rPr>
              <a:t>           }</a:t>
            </a:r>
          </a:p>
          <a:p>
            <a:pPr>
              <a:buNone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lvl="2"/>
            <a:endParaRPr lang="en-US" altLang="zh-CN" sz="1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4218409" y="1180769"/>
            <a:ext cx="3233911" cy="1061829"/>
            <a:chOff x="4218409" y="1056928"/>
            <a:chExt cx="3233911" cy="1061829"/>
          </a:xfrm>
        </p:grpSpPr>
        <p:sp>
          <p:nvSpPr>
            <p:cNvPr id="10" name="圆角矩形 9"/>
            <p:cNvSpPr/>
            <p:nvPr/>
          </p:nvSpPr>
          <p:spPr>
            <a:xfrm>
              <a:off x="4218409" y="1056928"/>
              <a:ext cx="2873871" cy="1023742"/>
            </a:xfrm>
            <a:prstGeom prst="roundRect">
              <a:avLst>
                <a:gd name="adj" fmla="val 1490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427984" y="1056928"/>
              <a:ext cx="30243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T(N)  =  (N-1) +  …  + 1</a:t>
              </a:r>
            </a:p>
            <a:p>
              <a:pPr>
                <a:lnSpc>
                  <a:spcPct val="150000"/>
                </a:lnSpc>
              </a:pPr>
              <a:r>
                <a:rPr lang="pt-BR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=  N(N-1) /2</a:t>
              </a:r>
            </a:p>
            <a:p>
              <a:pPr>
                <a:lnSpc>
                  <a:spcPct val="150000"/>
                </a:lnSpc>
              </a:pPr>
              <a:r>
                <a:rPr lang="pt-BR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=  N</a:t>
              </a:r>
              <a:r>
                <a:rPr lang="pt-BR" altLang="zh-CN" sz="1400" baseline="30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pt-BR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/2– N/2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232224" y="2409150"/>
            <a:ext cx="4128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Boss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：这个算法的</a:t>
            </a:r>
            <a:r>
              <a:rPr lang="zh-CN" altLang="en-US" sz="1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复杂度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怎么样？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Developer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：它的复杂度是</a:t>
            </a:r>
            <a:r>
              <a:rPr lang="en-US" altLang="zh-CN" sz="1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en-US" altLang="zh-CN" sz="1400" b="1" baseline="30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lang="en-US" altLang="zh-CN" sz="1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/2– N/2</a:t>
            </a:r>
            <a:endParaRPr lang="en-US" altLang="zh-CN" sz="1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Boss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神马？</a:t>
            </a:r>
            <a:r>
              <a:rPr lang="zh-CN" altLang="en-US" sz="14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囧</a:t>
            </a:r>
            <a:endParaRPr lang="en-US" altLang="zh-CN" sz="1400" b="1" dirty="0">
              <a:solidFill>
                <a:srgbClr val="F77A2D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211960" y="3272666"/>
                <a:ext cx="4128020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N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充分大时，比如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zh-CN" altLang="en-US" sz="1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0.5 </m:t>
                    </m:r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0.5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zh-CN" alt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0.5 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主要因素</a:t>
                </a:r>
                <a:endParaRPr lang="en-US" altLang="zh-CN" sz="14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0.5N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zh-CN" altLang="en-US" sz="1400" b="1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次要因素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，可以</a:t>
                </a:r>
                <a:r>
                  <a:rPr lang="zh-CN" altLang="en-US" sz="14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忽略不计</a:t>
                </a:r>
                <a:endParaRPr lang="en-US" altLang="zh-CN" sz="14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272666"/>
                <a:ext cx="4128020" cy="867930"/>
              </a:xfrm>
              <a:prstGeom prst="rect">
                <a:avLst/>
              </a:prstGeom>
              <a:blipFill rotWithShape="0">
                <a:blip r:embed="rId2"/>
                <a:stretch>
                  <a:fillRect l="-443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2072504" y="3673065"/>
            <a:ext cx="1080120" cy="533673"/>
            <a:chOff x="4427984" y="2974181"/>
            <a:chExt cx="1080120" cy="533673"/>
          </a:xfrm>
        </p:grpSpPr>
        <p:sp>
          <p:nvSpPr>
            <p:cNvPr id="15" name="圆角矩形标注 14"/>
            <p:cNvSpPr/>
            <p:nvPr/>
          </p:nvSpPr>
          <p:spPr>
            <a:xfrm>
              <a:off x="4427984" y="3003798"/>
              <a:ext cx="1080120" cy="504056"/>
            </a:xfrm>
            <a:prstGeom prst="wedgeRoundRectCallout">
              <a:avLst>
                <a:gd name="adj1" fmla="val -46957"/>
                <a:gd name="adj2" fmla="val -103790"/>
                <a:gd name="adj3" fmla="val 16667"/>
              </a:avLst>
            </a:prstGeom>
            <a:solidFill>
              <a:srgbClr val="F77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572000" y="2974181"/>
              <a:ext cx="869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Swap</a:t>
              </a:r>
              <a:endParaRPr lang="zh-CN" alt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11188" y="4434666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None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T(N)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的表达式比较复杂，</a:t>
            </a:r>
            <a:r>
              <a:rPr lang="zh-CN" altLang="en-US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需合理的简化！</a:t>
            </a:r>
          </a:p>
        </p:txBody>
      </p:sp>
    </p:spTree>
    <p:extLst>
      <p:ext uri="{BB962C8B-B14F-4D97-AF65-F5344CB8AC3E}">
        <p14:creationId xmlns:p14="http://schemas.microsoft.com/office/powerpoint/2010/main" val="9054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75936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时间复杂度表示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9A4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函数简化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5535" y="627534"/>
                <a:ext cx="7488833" cy="830997"/>
              </a:xfrm>
              <a:prstGeom prst="rect">
                <a:avLst/>
              </a:prstGeom>
              <a:solidFill>
                <a:srgbClr val="CBEAFD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对于算法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A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的复杂度函数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𝑇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，如果存在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𝑇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′(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，使得当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→∞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时有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 smtClean="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600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−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′(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))</m:t>
                        </m:r>
                      </m:num>
                      <m:den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)→0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，那么就称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𝑇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′(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为算法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A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→∞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渐近复杂性</a:t>
                </a:r>
                <a:endParaRPr lang="zh-CN" altLang="en-US" sz="16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627534"/>
                <a:ext cx="7488833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489" b="-6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"/>
              <p:cNvSpPr txBox="1"/>
              <p:nvPr/>
            </p:nvSpPr>
            <p:spPr>
              <a:xfrm>
                <a:off x="611560" y="1729140"/>
                <a:ext cx="34764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例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+100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+10000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9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29140"/>
                <a:ext cx="3476401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876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4"/>
              <p:cNvSpPr txBox="1"/>
              <p:nvPr/>
            </p:nvSpPr>
            <p:spPr>
              <a:xfrm>
                <a:off x="611560" y="2362336"/>
                <a:ext cx="4575355" cy="353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例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+1000000000000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0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362336"/>
                <a:ext cx="4575355" cy="353430"/>
              </a:xfrm>
              <a:prstGeom prst="rect">
                <a:avLst/>
              </a:prstGeom>
              <a:blipFill rotWithShape="0">
                <a:blip r:embed="rId4"/>
                <a:stretch>
                  <a:fillRect l="-666" t="-101754" b="-16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940152" y="1729140"/>
                <a:ext cx="15183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729140"/>
                <a:ext cx="1518364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940152" y="2371628"/>
                <a:ext cx="12734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371628"/>
                <a:ext cx="1273426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611560" y="2067694"/>
            <a:ext cx="7128792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11560" y="2715766"/>
            <a:ext cx="7128792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29855" y="3044794"/>
                <a:ext cx="7454514" cy="1624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32000" indent="-457200" algn="just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′(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略去低阶项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所留下的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主项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，表达简单</a:t>
                </a:r>
              </a:p>
              <a:p>
                <a:pPr marL="432000" indent="-457200" algn="just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如果两个算法的渐近复杂性的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阶不相同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，那么</a:t>
                </a:r>
                <a:r>
                  <a:rPr lang="zh-CN" altLang="en-US" sz="1600" b="1" dirty="0">
                    <a:solidFill>
                      <a:srgbClr val="F77A2D"/>
                    </a:solidFill>
                    <a:latin typeface="微软雅黑" pitchFamily="34" charset="-122"/>
                    <a:ea typeface="微软雅黑" pitchFamily="34" charset="-122"/>
                  </a:rPr>
                  <a:t>只要确定出各自的阶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就可以判断哪一个算法效率高</a:t>
                </a:r>
              </a:p>
              <a:p>
                <a:pPr marL="432000" indent="-457200" algn="just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阶跟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′(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中的常数因子没有关系，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′(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可进一步简化，</a:t>
                </a:r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省略常数因子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5" y="3044794"/>
                <a:ext cx="7454514" cy="1624612"/>
              </a:xfrm>
              <a:prstGeom prst="rect">
                <a:avLst/>
              </a:prstGeom>
              <a:blipFill>
                <a:blip r:embed="rId7"/>
                <a:stretch>
                  <a:fillRect l="-340" r="-340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1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sz="2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</a:t>
            </a:r>
          </a:p>
        </p:txBody>
      </p:sp>
      <p:pic>
        <p:nvPicPr>
          <p:cNvPr id="4" name="Picture 2" descr="http://news.wehefei.com/uploadfile/2011/1017/201110171137335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40" y="594005"/>
            <a:ext cx="4680508" cy="370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51720" y="4563474"/>
            <a:ext cx="482453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/>
              <a:t>时间复杂度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的记号包括：</a:t>
            </a:r>
            <a:r>
              <a:rPr lang="en-US" altLang="zh-CN" sz="2000" b="1" dirty="0">
                <a:solidFill>
                  <a:srgbClr val="0000CC"/>
                </a:solidFill>
                <a:latin typeface="+mj-lt"/>
                <a:ea typeface="+mj-ea"/>
                <a:cs typeface="Times New Roman" pitchFamily="18" charset="0"/>
              </a:rPr>
              <a:t>O</a:t>
            </a:r>
            <a:r>
              <a:rPr lang="en-US" altLang="zh-CN" sz="2000" b="1" dirty="0">
                <a:solidFill>
                  <a:srgbClr val="0000CC"/>
                </a:solidFill>
                <a:latin typeface="+mj-ea"/>
                <a:ea typeface="+mj-ea"/>
                <a:cs typeface="Times New Roman" pitchFamily="18" charset="0"/>
              </a:rPr>
              <a:t>  Ω </a:t>
            </a:r>
            <a:r>
              <a:rPr lang="el-GR" altLang="zh-CN" sz="2000" b="1" dirty="0">
                <a:solidFill>
                  <a:srgbClr val="0000CC"/>
                </a:solidFill>
                <a:latin typeface="+mj-ea"/>
                <a:ea typeface="+mj-ea"/>
                <a:cs typeface="Times New Roman" pitchFamily="18" charset="0"/>
              </a:rPr>
              <a:t>Θ</a:t>
            </a:r>
            <a:r>
              <a:rPr lang="en-US" altLang="zh-CN" sz="2000" b="1" dirty="0">
                <a:solidFill>
                  <a:srgbClr val="0000CC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40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39039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时间复杂度记号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627534"/>
            <a:ext cx="8064896" cy="1479957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设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是定义在正数集上的正函数，如果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存在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正的常数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和自然数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使得当</a:t>
            </a:r>
            <a:r>
              <a:rPr lang="en-US" altLang="zh-CN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N≥N</a:t>
            </a:r>
            <a:r>
              <a:rPr lang="en-US" altLang="zh-CN" sz="1600" baseline="-250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时有</a:t>
            </a:r>
            <a:r>
              <a:rPr lang="en-US" altLang="zh-CN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f(N) ≤Cg(N)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，则称函数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充分大时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上有界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的一个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上界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，记为</a:t>
            </a:r>
            <a:r>
              <a:rPr lang="en-US" altLang="zh-CN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f(N)=O(g(N))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，即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的阶不高于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的阶。 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1188" y="455826"/>
            <a:ext cx="1872580" cy="499992"/>
            <a:chOff x="611188" y="1297672"/>
            <a:chExt cx="1872580" cy="499992"/>
          </a:xfrm>
        </p:grpSpPr>
        <p:sp>
          <p:nvSpPr>
            <p:cNvPr id="12" name="对角圆角矩形 11"/>
            <p:cNvSpPr/>
            <p:nvPr/>
          </p:nvSpPr>
          <p:spPr>
            <a:xfrm>
              <a:off x="611188" y="1419622"/>
              <a:ext cx="1872580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27584" y="1297672"/>
              <a:ext cx="142058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的定义：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>
            <a:off x="1115255" y="2500447"/>
            <a:ext cx="2643612" cy="1584356"/>
          </a:xfrm>
          <a:custGeom>
            <a:avLst/>
            <a:gdLst>
              <a:gd name="connsiteX0" fmla="*/ 0 w 2643612"/>
              <a:gd name="connsiteY0" fmla="*/ 1584356 h 1584356"/>
              <a:gd name="connsiteX1" fmla="*/ 54321 w 2643612"/>
              <a:gd name="connsiteY1" fmla="*/ 1575303 h 1584356"/>
              <a:gd name="connsiteX2" fmla="*/ 108642 w 2643612"/>
              <a:gd name="connsiteY2" fmla="*/ 1557196 h 1584356"/>
              <a:gd name="connsiteX3" fmla="*/ 162963 w 2643612"/>
              <a:gd name="connsiteY3" fmla="*/ 1520982 h 1584356"/>
              <a:gd name="connsiteX4" fmla="*/ 199176 w 2643612"/>
              <a:gd name="connsiteY4" fmla="*/ 1502875 h 1584356"/>
              <a:gd name="connsiteX5" fmla="*/ 226337 w 2643612"/>
              <a:gd name="connsiteY5" fmla="*/ 1475714 h 1584356"/>
              <a:gd name="connsiteX6" fmla="*/ 271604 w 2643612"/>
              <a:gd name="connsiteY6" fmla="*/ 1448554 h 1584356"/>
              <a:gd name="connsiteX7" fmla="*/ 353085 w 2643612"/>
              <a:gd name="connsiteY7" fmla="*/ 1376126 h 1584356"/>
              <a:gd name="connsiteX8" fmla="*/ 389299 w 2643612"/>
              <a:gd name="connsiteY8" fmla="*/ 1348966 h 1584356"/>
              <a:gd name="connsiteX9" fmla="*/ 434566 w 2643612"/>
              <a:gd name="connsiteY9" fmla="*/ 1285592 h 1584356"/>
              <a:gd name="connsiteX10" fmla="*/ 443620 w 2643612"/>
              <a:gd name="connsiteY10" fmla="*/ 1249378 h 1584356"/>
              <a:gd name="connsiteX11" fmla="*/ 470780 w 2643612"/>
              <a:gd name="connsiteY11" fmla="*/ 1213164 h 1584356"/>
              <a:gd name="connsiteX12" fmla="*/ 488887 w 2643612"/>
              <a:gd name="connsiteY12" fmla="*/ 1186004 h 1584356"/>
              <a:gd name="connsiteX13" fmla="*/ 497941 w 2643612"/>
              <a:gd name="connsiteY13" fmla="*/ 1158843 h 1584356"/>
              <a:gd name="connsiteX14" fmla="*/ 534155 w 2643612"/>
              <a:gd name="connsiteY14" fmla="*/ 1086415 h 1584356"/>
              <a:gd name="connsiteX15" fmla="*/ 543208 w 2643612"/>
              <a:gd name="connsiteY15" fmla="*/ 1059255 h 1584356"/>
              <a:gd name="connsiteX16" fmla="*/ 552262 w 2643612"/>
              <a:gd name="connsiteY16" fmla="*/ 1023041 h 1584356"/>
              <a:gd name="connsiteX17" fmla="*/ 570368 w 2643612"/>
              <a:gd name="connsiteY17" fmla="*/ 995881 h 1584356"/>
              <a:gd name="connsiteX18" fmla="*/ 588475 w 2643612"/>
              <a:gd name="connsiteY18" fmla="*/ 959667 h 1584356"/>
              <a:gd name="connsiteX19" fmla="*/ 642796 w 2643612"/>
              <a:gd name="connsiteY19" fmla="*/ 841972 h 1584356"/>
              <a:gd name="connsiteX20" fmla="*/ 669957 w 2643612"/>
              <a:gd name="connsiteY20" fmla="*/ 805758 h 1584356"/>
              <a:gd name="connsiteX21" fmla="*/ 715224 w 2643612"/>
              <a:gd name="connsiteY21" fmla="*/ 724277 h 1584356"/>
              <a:gd name="connsiteX22" fmla="*/ 751438 w 2643612"/>
              <a:gd name="connsiteY22" fmla="*/ 669956 h 1584356"/>
              <a:gd name="connsiteX23" fmla="*/ 769545 w 2643612"/>
              <a:gd name="connsiteY23" fmla="*/ 642796 h 1584356"/>
              <a:gd name="connsiteX24" fmla="*/ 796705 w 2643612"/>
              <a:gd name="connsiteY24" fmla="*/ 633742 h 1584356"/>
              <a:gd name="connsiteX25" fmla="*/ 860079 w 2643612"/>
              <a:gd name="connsiteY25" fmla="*/ 588475 h 1584356"/>
              <a:gd name="connsiteX26" fmla="*/ 887240 w 2643612"/>
              <a:gd name="connsiteY26" fmla="*/ 579421 h 1584356"/>
              <a:gd name="connsiteX27" fmla="*/ 950614 w 2643612"/>
              <a:gd name="connsiteY27" fmla="*/ 543207 h 1584356"/>
              <a:gd name="connsiteX28" fmla="*/ 995881 w 2643612"/>
              <a:gd name="connsiteY28" fmla="*/ 516047 h 1584356"/>
              <a:gd name="connsiteX29" fmla="*/ 1023042 w 2643612"/>
              <a:gd name="connsiteY29" fmla="*/ 488887 h 1584356"/>
              <a:gd name="connsiteX30" fmla="*/ 1077363 w 2643612"/>
              <a:gd name="connsiteY30" fmla="*/ 452673 h 1584356"/>
              <a:gd name="connsiteX31" fmla="*/ 1176951 w 2643612"/>
              <a:gd name="connsiteY31" fmla="*/ 380245 h 1584356"/>
              <a:gd name="connsiteX32" fmla="*/ 1267485 w 2643612"/>
              <a:gd name="connsiteY32" fmla="*/ 325924 h 1584356"/>
              <a:gd name="connsiteX33" fmla="*/ 1412341 w 2643612"/>
              <a:gd name="connsiteY33" fmla="*/ 253497 h 1584356"/>
              <a:gd name="connsiteX34" fmla="*/ 1466662 w 2643612"/>
              <a:gd name="connsiteY34" fmla="*/ 226336 h 1584356"/>
              <a:gd name="connsiteX35" fmla="*/ 1548143 w 2643612"/>
              <a:gd name="connsiteY35" fmla="*/ 190122 h 1584356"/>
              <a:gd name="connsiteX36" fmla="*/ 1602463 w 2643612"/>
              <a:gd name="connsiteY36" fmla="*/ 181069 h 1584356"/>
              <a:gd name="connsiteX37" fmla="*/ 1638677 w 2643612"/>
              <a:gd name="connsiteY37" fmla="*/ 162962 h 1584356"/>
              <a:gd name="connsiteX38" fmla="*/ 1674891 w 2643612"/>
              <a:gd name="connsiteY38" fmla="*/ 153908 h 1584356"/>
              <a:gd name="connsiteX39" fmla="*/ 1702052 w 2643612"/>
              <a:gd name="connsiteY39" fmla="*/ 144855 h 1584356"/>
              <a:gd name="connsiteX40" fmla="*/ 1738265 w 2643612"/>
              <a:gd name="connsiteY40" fmla="*/ 135802 h 1584356"/>
              <a:gd name="connsiteX41" fmla="*/ 1765426 w 2643612"/>
              <a:gd name="connsiteY41" fmla="*/ 126748 h 1584356"/>
              <a:gd name="connsiteX42" fmla="*/ 1874067 w 2643612"/>
              <a:gd name="connsiteY42" fmla="*/ 117695 h 1584356"/>
              <a:gd name="connsiteX43" fmla="*/ 1946495 w 2643612"/>
              <a:gd name="connsiteY43" fmla="*/ 99588 h 1584356"/>
              <a:gd name="connsiteX44" fmla="*/ 2000816 w 2643612"/>
              <a:gd name="connsiteY44" fmla="*/ 90534 h 1584356"/>
              <a:gd name="connsiteX45" fmla="*/ 2055137 w 2643612"/>
              <a:gd name="connsiteY45" fmla="*/ 72427 h 1584356"/>
              <a:gd name="connsiteX46" fmla="*/ 2082297 w 2643612"/>
              <a:gd name="connsiteY46" fmla="*/ 63374 h 1584356"/>
              <a:gd name="connsiteX47" fmla="*/ 2109458 w 2643612"/>
              <a:gd name="connsiteY47" fmla="*/ 54320 h 1584356"/>
              <a:gd name="connsiteX48" fmla="*/ 2136618 w 2643612"/>
              <a:gd name="connsiteY48" fmla="*/ 36213 h 1584356"/>
              <a:gd name="connsiteX49" fmla="*/ 2218099 w 2643612"/>
              <a:gd name="connsiteY49" fmla="*/ 18106 h 1584356"/>
              <a:gd name="connsiteX50" fmla="*/ 2290527 w 2643612"/>
              <a:gd name="connsiteY50" fmla="*/ 0 h 1584356"/>
              <a:gd name="connsiteX51" fmla="*/ 2643612 w 2643612"/>
              <a:gd name="connsiteY51" fmla="*/ 0 h 158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43612" h="1584356">
                <a:moveTo>
                  <a:pt x="0" y="1584356"/>
                </a:moveTo>
                <a:cubicBezTo>
                  <a:pt x="18107" y="1581338"/>
                  <a:pt x="36512" y="1579755"/>
                  <a:pt x="54321" y="1575303"/>
                </a:cubicBezTo>
                <a:cubicBezTo>
                  <a:pt x="72838" y="1570674"/>
                  <a:pt x="108642" y="1557196"/>
                  <a:pt x="108642" y="1557196"/>
                </a:cubicBezTo>
                <a:cubicBezTo>
                  <a:pt x="126749" y="1545125"/>
                  <a:pt x="143499" y="1530714"/>
                  <a:pt x="162963" y="1520982"/>
                </a:cubicBezTo>
                <a:cubicBezTo>
                  <a:pt x="175034" y="1514946"/>
                  <a:pt x="188194" y="1510719"/>
                  <a:pt x="199176" y="1502875"/>
                </a:cubicBezTo>
                <a:cubicBezTo>
                  <a:pt x="209595" y="1495433"/>
                  <a:pt x="216094" y="1483396"/>
                  <a:pt x="226337" y="1475714"/>
                </a:cubicBezTo>
                <a:cubicBezTo>
                  <a:pt x="240414" y="1465156"/>
                  <a:pt x="256963" y="1458315"/>
                  <a:pt x="271604" y="1448554"/>
                </a:cubicBezTo>
                <a:cubicBezTo>
                  <a:pt x="324688" y="1413165"/>
                  <a:pt x="297433" y="1425594"/>
                  <a:pt x="353085" y="1376126"/>
                </a:cubicBezTo>
                <a:cubicBezTo>
                  <a:pt x="364363" y="1366101"/>
                  <a:pt x="378629" y="1359635"/>
                  <a:pt x="389299" y="1348966"/>
                </a:cubicBezTo>
                <a:cubicBezTo>
                  <a:pt x="400533" y="1337733"/>
                  <a:pt x="424283" y="1301017"/>
                  <a:pt x="434566" y="1285592"/>
                </a:cubicBezTo>
                <a:cubicBezTo>
                  <a:pt x="437584" y="1273521"/>
                  <a:pt x="438055" y="1260507"/>
                  <a:pt x="443620" y="1249378"/>
                </a:cubicBezTo>
                <a:cubicBezTo>
                  <a:pt x="450368" y="1235882"/>
                  <a:pt x="462010" y="1225442"/>
                  <a:pt x="470780" y="1213164"/>
                </a:cubicBezTo>
                <a:cubicBezTo>
                  <a:pt x="477104" y="1204310"/>
                  <a:pt x="484021" y="1195736"/>
                  <a:pt x="488887" y="1186004"/>
                </a:cubicBezTo>
                <a:cubicBezTo>
                  <a:pt x="493155" y="1177468"/>
                  <a:pt x="493992" y="1167531"/>
                  <a:pt x="497941" y="1158843"/>
                </a:cubicBezTo>
                <a:cubicBezTo>
                  <a:pt x="509111" y="1134270"/>
                  <a:pt x="525620" y="1112022"/>
                  <a:pt x="534155" y="1086415"/>
                </a:cubicBezTo>
                <a:cubicBezTo>
                  <a:pt x="537173" y="1077362"/>
                  <a:pt x="540586" y="1068431"/>
                  <a:pt x="543208" y="1059255"/>
                </a:cubicBezTo>
                <a:cubicBezTo>
                  <a:pt x="546626" y="1047291"/>
                  <a:pt x="547361" y="1034478"/>
                  <a:pt x="552262" y="1023041"/>
                </a:cubicBezTo>
                <a:cubicBezTo>
                  <a:pt x="556548" y="1013040"/>
                  <a:pt x="564970" y="1005328"/>
                  <a:pt x="570368" y="995881"/>
                </a:cubicBezTo>
                <a:cubicBezTo>
                  <a:pt x="577064" y="984163"/>
                  <a:pt x="582994" y="972000"/>
                  <a:pt x="588475" y="959667"/>
                </a:cubicBezTo>
                <a:cubicBezTo>
                  <a:pt x="605239" y="921949"/>
                  <a:pt x="618196" y="874772"/>
                  <a:pt x="642796" y="841972"/>
                </a:cubicBezTo>
                <a:lnTo>
                  <a:pt x="669957" y="805758"/>
                </a:lnTo>
                <a:cubicBezTo>
                  <a:pt x="685892" y="757952"/>
                  <a:pt x="673716" y="786539"/>
                  <a:pt x="715224" y="724277"/>
                </a:cubicBezTo>
                <a:lnTo>
                  <a:pt x="751438" y="669956"/>
                </a:lnTo>
                <a:cubicBezTo>
                  <a:pt x="757474" y="660903"/>
                  <a:pt x="759223" y="646237"/>
                  <a:pt x="769545" y="642796"/>
                </a:cubicBezTo>
                <a:lnTo>
                  <a:pt x="796705" y="633742"/>
                </a:lnTo>
                <a:cubicBezTo>
                  <a:pt x="804903" y="627594"/>
                  <a:pt x="846844" y="595093"/>
                  <a:pt x="860079" y="588475"/>
                </a:cubicBezTo>
                <a:cubicBezTo>
                  <a:pt x="868615" y="584207"/>
                  <a:pt x="878468" y="583180"/>
                  <a:pt x="887240" y="579421"/>
                </a:cubicBezTo>
                <a:cubicBezTo>
                  <a:pt x="926582" y="562560"/>
                  <a:pt x="917549" y="563873"/>
                  <a:pt x="950614" y="543207"/>
                </a:cubicBezTo>
                <a:cubicBezTo>
                  <a:pt x="965536" y="533881"/>
                  <a:pt x="981804" y="526605"/>
                  <a:pt x="995881" y="516047"/>
                </a:cubicBezTo>
                <a:cubicBezTo>
                  <a:pt x="1006124" y="508365"/>
                  <a:pt x="1012935" y="496748"/>
                  <a:pt x="1023042" y="488887"/>
                </a:cubicBezTo>
                <a:cubicBezTo>
                  <a:pt x="1040220" y="475527"/>
                  <a:pt x="1059763" y="465473"/>
                  <a:pt x="1077363" y="452673"/>
                </a:cubicBezTo>
                <a:cubicBezTo>
                  <a:pt x="1158436" y="393711"/>
                  <a:pt x="1085365" y="437486"/>
                  <a:pt x="1176951" y="380245"/>
                </a:cubicBezTo>
                <a:cubicBezTo>
                  <a:pt x="1206795" y="361592"/>
                  <a:pt x="1236007" y="341663"/>
                  <a:pt x="1267485" y="325924"/>
                </a:cubicBezTo>
                <a:lnTo>
                  <a:pt x="1412341" y="253497"/>
                </a:lnTo>
                <a:lnTo>
                  <a:pt x="1466662" y="226336"/>
                </a:lnTo>
                <a:cubicBezTo>
                  <a:pt x="1490535" y="214399"/>
                  <a:pt x="1522709" y="197059"/>
                  <a:pt x="1548143" y="190122"/>
                </a:cubicBezTo>
                <a:cubicBezTo>
                  <a:pt x="1565853" y="185292"/>
                  <a:pt x="1584356" y="184087"/>
                  <a:pt x="1602463" y="181069"/>
                </a:cubicBezTo>
                <a:cubicBezTo>
                  <a:pt x="1614534" y="175033"/>
                  <a:pt x="1626040" y="167701"/>
                  <a:pt x="1638677" y="162962"/>
                </a:cubicBezTo>
                <a:cubicBezTo>
                  <a:pt x="1650328" y="158593"/>
                  <a:pt x="1662927" y="157326"/>
                  <a:pt x="1674891" y="153908"/>
                </a:cubicBezTo>
                <a:cubicBezTo>
                  <a:pt x="1684067" y="151286"/>
                  <a:pt x="1692876" y="147477"/>
                  <a:pt x="1702052" y="144855"/>
                </a:cubicBezTo>
                <a:cubicBezTo>
                  <a:pt x="1714016" y="141437"/>
                  <a:pt x="1726301" y="139220"/>
                  <a:pt x="1738265" y="135802"/>
                </a:cubicBezTo>
                <a:cubicBezTo>
                  <a:pt x="1747441" y="133180"/>
                  <a:pt x="1755966" y="128009"/>
                  <a:pt x="1765426" y="126748"/>
                </a:cubicBezTo>
                <a:cubicBezTo>
                  <a:pt x="1801446" y="121945"/>
                  <a:pt x="1837853" y="120713"/>
                  <a:pt x="1874067" y="117695"/>
                </a:cubicBezTo>
                <a:cubicBezTo>
                  <a:pt x="1911763" y="105129"/>
                  <a:pt x="1898421" y="108329"/>
                  <a:pt x="1946495" y="99588"/>
                </a:cubicBezTo>
                <a:cubicBezTo>
                  <a:pt x="1964556" y="96304"/>
                  <a:pt x="1983007" y="94986"/>
                  <a:pt x="2000816" y="90534"/>
                </a:cubicBezTo>
                <a:cubicBezTo>
                  <a:pt x="2019333" y="85905"/>
                  <a:pt x="2037030" y="78463"/>
                  <a:pt x="2055137" y="72427"/>
                </a:cubicBezTo>
                <a:lnTo>
                  <a:pt x="2082297" y="63374"/>
                </a:lnTo>
                <a:cubicBezTo>
                  <a:pt x="2091351" y="60356"/>
                  <a:pt x="2101517" y="59614"/>
                  <a:pt x="2109458" y="54320"/>
                </a:cubicBezTo>
                <a:cubicBezTo>
                  <a:pt x="2118511" y="48284"/>
                  <a:pt x="2126886" y="41079"/>
                  <a:pt x="2136618" y="36213"/>
                </a:cubicBezTo>
                <a:cubicBezTo>
                  <a:pt x="2160710" y="24167"/>
                  <a:pt x="2193766" y="23320"/>
                  <a:pt x="2218099" y="18106"/>
                </a:cubicBezTo>
                <a:cubicBezTo>
                  <a:pt x="2242432" y="12892"/>
                  <a:pt x="2265641" y="0"/>
                  <a:pt x="2290527" y="0"/>
                </a:cubicBezTo>
                <a:lnTo>
                  <a:pt x="2643612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42416" y="3223696"/>
            <a:ext cx="2670772" cy="978802"/>
          </a:xfrm>
          <a:custGeom>
            <a:avLst/>
            <a:gdLst>
              <a:gd name="connsiteX0" fmla="*/ 0 w 2670772"/>
              <a:gd name="connsiteY0" fmla="*/ 978802 h 978802"/>
              <a:gd name="connsiteX1" fmla="*/ 45267 w 2670772"/>
              <a:gd name="connsiteY1" fmla="*/ 942588 h 978802"/>
              <a:gd name="connsiteX2" fmla="*/ 90534 w 2670772"/>
              <a:gd name="connsiteY2" fmla="*/ 888267 h 978802"/>
              <a:gd name="connsiteX3" fmla="*/ 144855 w 2670772"/>
              <a:gd name="connsiteY3" fmla="*/ 852054 h 978802"/>
              <a:gd name="connsiteX4" fmla="*/ 172015 w 2670772"/>
              <a:gd name="connsiteY4" fmla="*/ 833947 h 978802"/>
              <a:gd name="connsiteX5" fmla="*/ 199176 w 2670772"/>
              <a:gd name="connsiteY5" fmla="*/ 824893 h 978802"/>
              <a:gd name="connsiteX6" fmla="*/ 280657 w 2670772"/>
              <a:gd name="connsiteY6" fmla="*/ 761519 h 978802"/>
              <a:gd name="connsiteX7" fmla="*/ 298764 w 2670772"/>
              <a:gd name="connsiteY7" fmla="*/ 734358 h 978802"/>
              <a:gd name="connsiteX8" fmla="*/ 389299 w 2670772"/>
              <a:gd name="connsiteY8" fmla="*/ 680038 h 978802"/>
              <a:gd name="connsiteX9" fmla="*/ 416459 w 2670772"/>
              <a:gd name="connsiteY9" fmla="*/ 670984 h 978802"/>
              <a:gd name="connsiteX10" fmla="*/ 443619 w 2670772"/>
              <a:gd name="connsiteY10" fmla="*/ 652877 h 978802"/>
              <a:gd name="connsiteX11" fmla="*/ 479833 w 2670772"/>
              <a:gd name="connsiteY11" fmla="*/ 634770 h 978802"/>
              <a:gd name="connsiteX12" fmla="*/ 534154 w 2670772"/>
              <a:gd name="connsiteY12" fmla="*/ 598556 h 978802"/>
              <a:gd name="connsiteX13" fmla="*/ 597528 w 2670772"/>
              <a:gd name="connsiteY13" fmla="*/ 571396 h 978802"/>
              <a:gd name="connsiteX14" fmla="*/ 669956 w 2670772"/>
              <a:gd name="connsiteY14" fmla="*/ 526129 h 978802"/>
              <a:gd name="connsiteX15" fmla="*/ 697116 w 2670772"/>
              <a:gd name="connsiteY15" fmla="*/ 517075 h 978802"/>
              <a:gd name="connsiteX16" fmla="*/ 751437 w 2670772"/>
              <a:gd name="connsiteY16" fmla="*/ 489915 h 978802"/>
              <a:gd name="connsiteX17" fmla="*/ 787651 w 2670772"/>
              <a:gd name="connsiteY17" fmla="*/ 462755 h 978802"/>
              <a:gd name="connsiteX18" fmla="*/ 814811 w 2670772"/>
              <a:gd name="connsiteY18" fmla="*/ 453701 h 978802"/>
              <a:gd name="connsiteX19" fmla="*/ 851025 w 2670772"/>
              <a:gd name="connsiteY19" fmla="*/ 426541 h 978802"/>
              <a:gd name="connsiteX20" fmla="*/ 878186 w 2670772"/>
              <a:gd name="connsiteY20" fmla="*/ 417487 h 978802"/>
              <a:gd name="connsiteX21" fmla="*/ 932506 w 2670772"/>
              <a:gd name="connsiteY21" fmla="*/ 381273 h 978802"/>
              <a:gd name="connsiteX22" fmla="*/ 995881 w 2670772"/>
              <a:gd name="connsiteY22" fmla="*/ 354113 h 978802"/>
              <a:gd name="connsiteX23" fmla="*/ 1050202 w 2670772"/>
              <a:gd name="connsiteY23" fmla="*/ 326953 h 978802"/>
              <a:gd name="connsiteX24" fmla="*/ 1077362 w 2670772"/>
              <a:gd name="connsiteY24" fmla="*/ 308846 h 978802"/>
              <a:gd name="connsiteX25" fmla="*/ 1167897 w 2670772"/>
              <a:gd name="connsiteY25" fmla="*/ 272632 h 978802"/>
              <a:gd name="connsiteX26" fmla="*/ 1222217 w 2670772"/>
              <a:gd name="connsiteY26" fmla="*/ 236418 h 978802"/>
              <a:gd name="connsiteX27" fmla="*/ 1312752 w 2670772"/>
              <a:gd name="connsiteY27" fmla="*/ 173044 h 978802"/>
              <a:gd name="connsiteX28" fmla="*/ 1348966 w 2670772"/>
              <a:gd name="connsiteY28" fmla="*/ 154937 h 978802"/>
              <a:gd name="connsiteX29" fmla="*/ 1376126 w 2670772"/>
              <a:gd name="connsiteY29" fmla="*/ 136830 h 978802"/>
              <a:gd name="connsiteX30" fmla="*/ 1520982 w 2670772"/>
              <a:gd name="connsiteY30" fmla="*/ 91562 h 978802"/>
              <a:gd name="connsiteX31" fmla="*/ 1584356 w 2670772"/>
              <a:gd name="connsiteY31" fmla="*/ 82509 h 978802"/>
              <a:gd name="connsiteX32" fmla="*/ 1647730 w 2670772"/>
              <a:gd name="connsiteY32" fmla="*/ 64402 h 978802"/>
              <a:gd name="connsiteX33" fmla="*/ 1692998 w 2670772"/>
              <a:gd name="connsiteY33" fmla="*/ 55349 h 978802"/>
              <a:gd name="connsiteX34" fmla="*/ 1729211 w 2670772"/>
              <a:gd name="connsiteY34" fmla="*/ 46295 h 978802"/>
              <a:gd name="connsiteX35" fmla="*/ 1855960 w 2670772"/>
              <a:gd name="connsiteY35" fmla="*/ 37242 h 978802"/>
              <a:gd name="connsiteX36" fmla="*/ 2018922 w 2670772"/>
              <a:gd name="connsiteY36" fmla="*/ 28188 h 978802"/>
              <a:gd name="connsiteX37" fmla="*/ 2516863 w 2670772"/>
              <a:gd name="connsiteY37" fmla="*/ 19135 h 978802"/>
              <a:gd name="connsiteX38" fmla="*/ 2553077 w 2670772"/>
              <a:gd name="connsiteY38" fmla="*/ 10081 h 978802"/>
              <a:gd name="connsiteX39" fmla="*/ 2580237 w 2670772"/>
              <a:gd name="connsiteY39" fmla="*/ 1028 h 978802"/>
              <a:gd name="connsiteX40" fmla="*/ 2670772 w 2670772"/>
              <a:gd name="connsiteY40" fmla="*/ 1028 h 97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70772" h="978802">
                <a:moveTo>
                  <a:pt x="0" y="978802"/>
                </a:moveTo>
                <a:cubicBezTo>
                  <a:pt x="15089" y="966731"/>
                  <a:pt x="31603" y="956252"/>
                  <a:pt x="45267" y="942588"/>
                </a:cubicBezTo>
                <a:cubicBezTo>
                  <a:pt x="97569" y="890286"/>
                  <a:pt x="23800" y="940171"/>
                  <a:pt x="90534" y="888267"/>
                </a:cubicBezTo>
                <a:cubicBezTo>
                  <a:pt x="107712" y="874907"/>
                  <a:pt x="126748" y="864125"/>
                  <a:pt x="144855" y="852054"/>
                </a:cubicBezTo>
                <a:cubicBezTo>
                  <a:pt x="153908" y="846018"/>
                  <a:pt x="161693" y="837388"/>
                  <a:pt x="172015" y="833947"/>
                </a:cubicBezTo>
                <a:lnTo>
                  <a:pt x="199176" y="824893"/>
                </a:lnTo>
                <a:cubicBezTo>
                  <a:pt x="226336" y="803768"/>
                  <a:pt x="261571" y="790149"/>
                  <a:pt x="280657" y="761519"/>
                </a:cubicBezTo>
                <a:cubicBezTo>
                  <a:pt x="286693" y="752465"/>
                  <a:pt x="290575" y="741523"/>
                  <a:pt x="298764" y="734358"/>
                </a:cubicBezTo>
                <a:cubicBezTo>
                  <a:pt x="319359" y="716338"/>
                  <a:pt x="361501" y="691952"/>
                  <a:pt x="389299" y="680038"/>
                </a:cubicBezTo>
                <a:cubicBezTo>
                  <a:pt x="398070" y="676279"/>
                  <a:pt x="407923" y="675252"/>
                  <a:pt x="416459" y="670984"/>
                </a:cubicBezTo>
                <a:cubicBezTo>
                  <a:pt x="426191" y="666118"/>
                  <a:pt x="434172" y="658275"/>
                  <a:pt x="443619" y="652877"/>
                </a:cubicBezTo>
                <a:cubicBezTo>
                  <a:pt x="455337" y="646181"/>
                  <a:pt x="468260" y="641714"/>
                  <a:pt x="479833" y="634770"/>
                </a:cubicBezTo>
                <a:cubicBezTo>
                  <a:pt x="498494" y="623574"/>
                  <a:pt x="514689" y="608288"/>
                  <a:pt x="534154" y="598556"/>
                </a:cubicBezTo>
                <a:cubicBezTo>
                  <a:pt x="578904" y="576182"/>
                  <a:pt x="557565" y="584718"/>
                  <a:pt x="597528" y="571396"/>
                </a:cubicBezTo>
                <a:cubicBezTo>
                  <a:pt x="632190" y="545400"/>
                  <a:pt x="631292" y="542700"/>
                  <a:pt x="669956" y="526129"/>
                </a:cubicBezTo>
                <a:cubicBezTo>
                  <a:pt x="678727" y="522370"/>
                  <a:pt x="688580" y="521343"/>
                  <a:pt x="697116" y="517075"/>
                </a:cubicBezTo>
                <a:cubicBezTo>
                  <a:pt x="767310" y="481978"/>
                  <a:pt x="683177" y="512667"/>
                  <a:pt x="751437" y="489915"/>
                </a:cubicBezTo>
                <a:cubicBezTo>
                  <a:pt x="763508" y="480862"/>
                  <a:pt x="774550" y="470241"/>
                  <a:pt x="787651" y="462755"/>
                </a:cubicBezTo>
                <a:cubicBezTo>
                  <a:pt x="795937" y="458020"/>
                  <a:pt x="806525" y="458436"/>
                  <a:pt x="814811" y="453701"/>
                </a:cubicBezTo>
                <a:cubicBezTo>
                  <a:pt x="827912" y="446215"/>
                  <a:pt x="837924" y="434027"/>
                  <a:pt x="851025" y="426541"/>
                </a:cubicBezTo>
                <a:cubicBezTo>
                  <a:pt x="859311" y="421806"/>
                  <a:pt x="869844" y="422122"/>
                  <a:pt x="878186" y="417487"/>
                </a:cubicBezTo>
                <a:cubicBezTo>
                  <a:pt x="897209" y="406918"/>
                  <a:pt x="911861" y="388154"/>
                  <a:pt x="932506" y="381273"/>
                </a:cubicBezTo>
                <a:cubicBezTo>
                  <a:pt x="962978" y="371116"/>
                  <a:pt x="964555" y="372014"/>
                  <a:pt x="995881" y="354113"/>
                </a:cubicBezTo>
                <a:cubicBezTo>
                  <a:pt x="1045021" y="326033"/>
                  <a:pt x="1000405" y="343551"/>
                  <a:pt x="1050202" y="326953"/>
                </a:cubicBezTo>
                <a:cubicBezTo>
                  <a:pt x="1059255" y="320917"/>
                  <a:pt x="1067419" y="313265"/>
                  <a:pt x="1077362" y="308846"/>
                </a:cubicBezTo>
                <a:cubicBezTo>
                  <a:pt x="1143987" y="279235"/>
                  <a:pt x="1114965" y="304392"/>
                  <a:pt x="1167897" y="272632"/>
                </a:cubicBezTo>
                <a:cubicBezTo>
                  <a:pt x="1186557" y="261436"/>
                  <a:pt x="1222217" y="236418"/>
                  <a:pt x="1222217" y="236418"/>
                </a:cubicBezTo>
                <a:cubicBezTo>
                  <a:pt x="1255297" y="186798"/>
                  <a:pt x="1230591" y="214124"/>
                  <a:pt x="1312752" y="173044"/>
                </a:cubicBezTo>
                <a:cubicBezTo>
                  <a:pt x="1324823" y="167008"/>
                  <a:pt x="1337737" y="162423"/>
                  <a:pt x="1348966" y="154937"/>
                </a:cubicBezTo>
                <a:cubicBezTo>
                  <a:pt x="1358019" y="148901"/>
                  <a:pt x="1366082" y="141015"/>
                  <a:pt x="1376126" y="136830"/>
                </a:cubicBezTo>
                <a:cubicBezTo>
                  <a:pt x="1394513" y="129169"/>
                  <a:pt x="1494492" y="97238"/>
                  <a:pt x="1520982" y="91562"/>
                </a:cubicBezTo>
                <a:cubicBezTo>
                  <a:pt x="1541847" y="87091"/>
                  <a:pt x="1563231" y="85527"/>
                  <a:pt x="1584356" y="82509"/>
                </a:cubicBezTo>
                <a:cubicBezTo>
                  <a:pt x="1614596" y="72429"/>
                  <a:pt x="1613633" y="71979"/>
                  <a:pt x="1647730" y="64402"/>
                </a:cubicBezTo>
                <a:cubicBezTo>
                  <a:pt x="1662752" y="61064"/>
                  <a:pt x="1677976" y="58687"/>
                  <a:pt x="1692998" y="55349"/>
                </a:cubicBezTo>
                <a:cubicBezTo>
                  <a:pt x="1705144" y="52650"/>
                  <a:pt x="1716845" y="47669"/>
                  <a:pt x="1729211" y="46295"/>
                </a:cubicBezTo>
                <a:cubicBezTo>
                  <a:pt x="1771309" y="41617"/>
                  <a:pt x="1813685" y="39884"/>
                  <a:pt x="1855960" y="37242"/>
                </a:cubicBezTo>
                <a:cubicBezTo>
                  <a:pt x="1910258" y="33848"/>
                  <a:pt x="1964538" y="29678"/>
                  <a:pt x="2018922" y="28188"/>
                </a:cubicBezTo>
                <a:lnTo>
                  <a:pt x="2516863" y="19135"/>
                </a:lnTo>
                <a:cubicBezTo>
                  <a:pt x="2528934" y="16117"/>
                  <a:pt x="2541113" y="13499"/>
                  <a:pt x="2553077" y="10081"/>
                </a:cubicBezTo>
                <a:cubicBezTo>
                  <a:pt x="2562253" y="7459"/>
                  <a:pt x="2570722" y="1760"/>
                  <a:pt x="2580237" y="1028"/>
                </a:cubicBezTo>
                <a:cubicBezTo>
                  <a:pt x="2610326" y="-1286"/>
                  <a:pt x="2640594" y="1028"/>
                  <a:pt x="2670772" y="10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9552" y="2344694"/>
            <a:ext cx="3689522" cy="2592288"/>
            <a:chOff x="2338414" y="3789040"/>
            <a:chExt cx="3689522" cy="2592288"/>
          </a:xfrm>
        </p:grpSpPr>
        <p:grpSp>
          <p:nvGrpSpPr>
            <p:cNvPr id="18" name="组合 17"/>
            <p:cNvGrpSpPr/>
            <p:nvPr/>
          </p:nvGrpSpPr>
          <p:grpSpPr>
            <a:xfrm>
              <a:off x="2338414" y="3789040"/>
              <a:ext cx="3384376" cy="2592288"/>
              <a:chOff x="2338414" y="3789040"/>
              <a:chExt cx="3384376" cy="2592288"/>
            </a:xfrm>
          </p:grpSpPr>
          <p:cxnSp>
            <p:nvCxnSpPr>
              <p:cNvPr id="24" name="直接箭头连接符 23"/>
              <p:cNvCxnSpPr/>
              <p:nvPr/>
            </p:nvCxnSpPr>
            <p:spPr>
              <a:xfrm flipV="1">
                <a:off x="2338414" y="5661248"/>
                <a:ext cx="3384376" cy="720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2914478" y="3789040"/>
                <a:ext cx="0" cy="25922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任意多边形 27"/>
              <p:cNvSpPr/>
              <p:nvPr/>
            </p:nvSpPr>
            <p:spPr>
              <a:xfrm>
                <a:off x="2914117" y="4207216"/>
                <a:ext cx="2625505" cy="1131810"/>
              </a:xfrm>
              <a:custGeom>
                <a:avLst/>
                <a:gdLst>
                  <a:gd name="connsiteX0" fmla="*/ 0 w 2625505"/>
                  <a:gd name="connsiteY0" fmla="*/ 1131810 h 1131810"/>
                  <a:gd name="connsiteX1" fmla="*/ 117695 w 2625505"/>
                  <a:gd name="connsiteY1" fmla="*/ 1032222 h 1131810"/>
                  <a:gd name="connsiteX2" fmla="*/ 289711 w 2625505"/>
                  <a:gd name="connsiteY2" fmla="*/ 914527 h 1131810"/>
                  <a:gd name="connsiteX3" fmla="*/ 461727 w 2625505"/>
                  <a:gd name="connsiteY3" fmla="*/ 778725 h 1131810"/>
                  <a:gd name="connsiteX4" fmla="*/ 606582 w 2625505"/>
                  <a:gd name="connsiteY4" fmla="*/ 679137 h 1131810"/>
                  <a:gd name="connsiteX5" fmla="*/ 697117 w 2625505"/>
                  <a:gd name="connsiteY5" fmla="*/ 633870 h 1131810"/>
                  <a:gd name="connsiteX6" fmla="*/ 851026 w 2625505"/>
                  <a:gd name="connsiteY6" fmla="*/ 543335 h 1131810"/>
                  <a:gd name="connsiteX7" fmla="*/ 986828 w 2625505"/>
                  <a:gd name="connsiteY7" fmla="*/ 479961 h 1131810"/>
                  <a:gd name="connsiteX8" fmla="*/ 1032095 w 2625505"/>
                  <a:gd name="connsiteY8" fmla="*/ 452800 h 1131810"/>
                  <a:gd name="connsiteX9" fmla="*/ 1086416 w 2625505"/>
                  <a:gd name="connsiteY9" fmla="*/ 425640 h 1131810"/>
                  <a:gd name="connsiteX10" fmla="*/ 1167897 w 2625505"/>
                  <a:gd name="connsiteY10" fmla="*/ 371319 h 1131810"/>
                  <a:gd name="connsiteX11" fmla="*/ 1213164 w 2625505"/>
                  <a:gd name="connsiteY11" fmla="*/ 353212 h 1131810"/>
                  <a:gd name="connsiteX12" fmla="*/ 1240325 w 2625505"/>
                  <a:gd name="connsiteY12" fmla="*/ 335105 h 1131810"/>
                  <a:gd name="connsiteX13" fmla="*/ 1312753 w 2625505"/>
                  <a:gd name="connsiteY13" fmla="*/ 280784 h 1131810"/>
                  <a:gd name="connsiteX14" fmla="*/ 1339913 w 2625505"/>
                  <a:gd name="connsiteY14" fmla="*/ 271731 h 1131810"/>
                  <a:gd name="connsiteX15" fmla="*/ 1439501 w 2625505"/>
                  <a:gd name="connsiteY15" fmla="*/ 199303 h 1131810"/>
                  <a:gd name="connsiteX16" fmla="*/ 1466662 w 2625505"/>
                  <a:gd name="connsiteY16" fmla="*/ 181196 h 1131810"/>
                  <a:gd name="connsiteX17" fmla="*/ 1520982 w 2625505"/>
                  <a:gd name="connsiteY17" fmla="*/ 163089 h 1131810"/>
                  <a:gd name="connsiteX18" fmla="*/ 1638677 w 2625505"/>
                  <a:gd name="connsiteY18" fmla="*/ 108769 h 1131810"/>
                  <a:gd name="connsiteX19" fmla="*/ 1683945 w 2625505"/>
                  <a:gd name="connsiteY19" fmla="*/ 99715 h 1131810"/>
                  <a:gd name="connsiteX20" fmla="*/ 1711105 w 2625505"/>
                  <a:gd name="connsiteY20" fmla="*/ 90662 h 1131810"/>
                  <a:gd name="connsiteX21" fmla="*/ 1765426 w 2625505"/>
                  <a:gd name="connsiteY21" fmla="*/ 81608 h 1131810"/>
                  <a:gd name="connsiteX22" fmla="*/ 2381062 w 2625505"/>
                  <a:gd name="connsiteY22" fmla="*/ 63501 h 1131810"/>
                  <a:gd name="connsiteX23" fmla="*/ 2435382 w 2625505"/>
                  <a:gd name="connsiteY23" fmla="*/ 45394 h 1131810"/>
                  <a:gd name="connsiteX24" fmla="*/ 2462543 w 2625505"/>
                  <a:gd name="connsiteY24" fmla="*/ 36341 h 1131810"/>
                  <a:gd name="connsiteX25" fmla="*/ 2498757 w 2625505"/>
                  <a:gd name="connsiteY25" fmla="*/ 27287 h 1131810"/>
                  <a:gd name="connsiteX26" fmla="*/ 2525917 w 2625505"/>
                  <a:gd name="connsiteY26" fmla="*/ 18234 h 1131810"/>
                  <a:gd name="connsiteX27" fmla="*/ 2580238 w 2625505"/>
                  <a:gd name="connsiteY27" fmla="*/ 9181 h 1131810"/>
                  <a:gd name="connsiteX28" fmla="*/ 2625505 w 2625505"/>
                  <a:gd name="connsiteY28" fmla="*/ 127 h 11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625505" h="1131810">
                    <a:moveTo>
                      <a:pt x="0" y="1131810"/>
                    </a:moveTo>
                    <a:cubicBezTo>
                      <a:pt x="39232" y="1098614"/>
                      <a:pt x="76582" y="1063057"/>
                      <a:pt x="117695" y="1032222"/>
                    </a:cubicBezTo>
                    <a:cubicBezTo>
                      <a:pt x="173275" y="990537"/>
                      <a:pt x="235181" y="957577"/>
                      <a:pt x="289711" y="914527"/>
                    </a:cubicBezTo>
                    <a:lnTo>
                      <a:pt x="461727" y="778725"/>
                    </a:lnTo>
                    <a:cubicBezTo>
                      <a:pt x="512560" y="739188"/>
                      <a:pt x="550423" y="710337"/>
                      <a:pt x="606582" y="679137"/>
                    </a:cubicBezTo>
                    <a:cubicBezTo>
                      <a:pt x="636076" y="662751"/>
                      <a:pt x="667623" y="650256"/>
                      <a:pt x="697117" y="633870"/>
                    </a:cubicBezTo>
                    <a:cubicBezTo>
                      <a:pt x="749148" y="604964"/>
                      <a:pt x="795762" y="565441"/>
                      <a:pt x="851026" y="543335"/>
                    </a:cubicBezTo>
                    <a:cubicBezTo>
                      <a:pt x="902312" y="522821"/>
                      <a:pt x="934301" y="511478"/>
                      <a:pt x="986828" y="479961"/>
                    </a:cubicBezTo>
                    <a:cubicBezTo>
                      <a:pt x="1001917" y="470907"/>
                      <a:pt x="1016647" y="461226"/>
                      <a:pt x="1032095" y="452800"/>
                    </a:cubicBezTo>
                    <a:cubicBezTo>
                      <a:pt x="1049867" y="443106"/>
                      <a:pt x="1069057" y="436055"/>
                      <a:pt x="1086416" y="425640"/>
                    </a:cubicBezTo>
                    <a:cubicBezTo>
                      <a:pt x="1162235" y="380149"/>
                      <a:pt x="1079921" y="415308"/>
                      <a:pt x="1167897" y="371319"/>
                    </a:cubicBezTo>
                    <a:cubicBezTo>
                      <a:pt x="1182433" y="364051"/>
                      <a:pt x="1198628" y="360480"/>
                      <a:pt x="1213164" y="353212"/>
                    </a:cubicBezTo>
                    <a:cubicBezTo>
                      <a:pt x="1222896" y="348346"/>
                      <a:pt x="1231525" y="341505"/>
                      <a:pt x="1240325" y="335105"/>
                    </a:cubicBezTo>
                    <a:cubicBezTo>
                      <a:pt x="1264731" y="317355"/>
                      <a:pt x="1287293" y="296986"/>
                      <a:pt x="1312753" y="280784"/>
                    </a:cubicBezTo>
                    <a:cubicBezTo>
                      <a:pt x="1320804" y="275661"/>
                      <a:pt x="1330860" y="274749"/>
                      <a:pt x="1339913" y="271731"/>
                    </a:cubicBezTo>
                    <a:cubicBezTo>
                      <a:pt x="1397250" y="214394"/>
                      <a:pt x="1355720" y="249571"/>
                      <a:pt x="1439501" y="199303"/>
                    </a:cubicBezTo>
                    <a:cubicBezTo>
                      <a:pt x="1448831" y="193705"/>
                      <a:pt x="1456719" y="185615"/>
                      <a:pt x="1466662" y="181196"/>
                    </a:cubicBezTo>
                    <a:cubicBezTo>
                      <a:pt x="1484103" y="173444"/>
                      <a:pt x="1503911" y="171624"/>
                      <a:pt x="1520982" y="163089"/>
                    </a:cubicBezTo>
                    <a:cubicBezTo>
                      <a:pt x="1549536" y="148812"/>
                      <a:pt x="1603516" y="119318"/>
                      <a:pt x="1638677" y="108769"/>
                    </a:cubicBezTo>
                    <a:cubicBezTo>
                      <a:pt x="1653416" y="104347"/>
                      <a:pt x="1669016" y="103447"/>
                      <a:pt x="1683945" y="99715"/>
                    </a:cubicBezTo>
                    <a:cubicBezTo>
                      <a:pt x="1693203" y="97400"/>
                      <a:pt x="1701789" y="92732"/>
                      <a:pt x="1711105" y="90662"/>
                    </a:cubicBezTo>
                    <a:cubicBezTo>
                      <a:pt x="1729025" y="86680"/>
                      <a:pt x="1747254" y="84204"/>
                      <a:pt x="1765426" y="81608"/>
                    </a:cubicBezTo>
                    <a:cubicBezTo>
                      <a:pt x="1981858" y="50689"/>
                      <a:pt x="2079186" y="68533"/>
                      <a:pt x="2381062" y="63501"/>
                    </a:cubicBezTo>
                    <a:lnTo>
                      <a:pt x="2435382" y="45394"/>
                    </a:lnTo>
                    <a:cubicBezTo>
                      <a:pt x="2444436" y="42376"/>
                      <a:pt x="2453285" y="38656"/>
                      <a:pt x="2462543" y="36341"/>
                    </a:cubicBezTo>
                    <a:cubicBezTo>
                      <a:pt x="2474614" y="33323"/>
                      <a:pt x="2486793" y="30705"/>
                      <a:pt x="2498757" y="27287"/>
                    </a:cubicBezTo>
                    <a:cubicBezTo>
                      <a:pt x="2507933" y="24665"/>
                      <a:pt x="2516601" y="20304"/>
                      <a:pt x="2525917" y="18234"/>
                    </a:cubicBezTo>
                    <a:cubicBezTo>
                      <a:pt x="2543837" y="14252"/>
                      <a:pt x="2562131" y="12199"/>
                      <a:pt x="2580238" y="9181"/>
                    </a:cubicBezTo>
                    <a:cubicBezTo>
                      <a:pt x="2613124" y="-1782"/>
                      <a:pt x="2597855" y="127"/>
                      <a:pt x="2625505" y="12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19"/>
            <p:cNvSpPr txBox="1"/>
            <p:nvPr/>
          </p:nvSpPr>
          <p:spPr>
            <a:xfrm>
              <a:off x="5578774" y="4077072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f(N)</a:t>
              </a:r>
              <a:endParaRPr lang="zh-CN" altLang="en-US" sz="1200" dirty="0"/>
            </a:p>
          </p:txBody>
        </p:sp>
      </p:grpSp>
      <p:sp>
        <p:nvSpPr>
          <p:cNvPr id="29" name="文本框 25"/>
          <p:cNvSpPr txBox="1"/>
          <p:nvPr/>
        </p:nvSpPr>
        <p:spPr>
          <a:xfrm>
            <a:off x="3779912" y="228371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Cg(N)</a:t>
            </a:r>
            <a:endParaRPr lang="zh-CN" altLang="en-US" sz="1200" dirty="0"/>
          </a:p>
        </p:txBody>
      </p:sp>
      <p:sp>
        <p:nvSpPr>
          <p:cNvPr id="30" name="文本框 26"/>
          <p:cNvSpPr txBox="1"/>
          <p:nvPr/>
        </p:nvSpPr>
        <p:spPr>
          <a:xfrm>
            <a:off x="3834806" y="307580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g(N)</a:t>
            </a:r>
            <a:endParaRPr lang="zh-CN" altLang="en-US" sz="1200" dirty="0"/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1691680" y="2344694"/>
            <a:ext cx="1" cy="1944216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0"/>
          <p:cNvSpPr txBox="1"/>
          <p:nvPr/>
        </p:nvSpPr>
        <p:spPr>
          <a:xfrm>
            <a:off x="1561134" y="428891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</a:t>
            </a:r>
            <a:r>
              <a:rPr lang="en-US" altLang="zh-CN" sz="1200" baseline="-25000" dirty="0"/>
              <a:t>0</a:t>
            </a:r>
            <a:endParaRPr lang="zh-CN" altLang="en-US" sz="1200" baseline="-25000" dirty="0"/>
          </a:p>
        </p:txBody>
      </p:sp>
      <p:sp>
        <p:nvSpPr>
          <p:cNvPr id="33" name="矩形 32"/>
          <p:cNvSpPr/>
          <p:nvPr/>
        </p:nvSpPr>
        <p:spPr>
          <a:xfrm>
            <a:off x="1136662" y="2283718"/>
            <a:ext cx="533400" cy="19691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499991" y="2699171"/>
            <a:ext cx="4176465" cy="15261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不是直接比较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f(N)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g(N)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的数值大小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表示的只是一个充分大的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上界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，上界的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阶越低则评估越精确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，结果越有价值！</a:t>
            </a:r>
          </a:p>
        </p:txBody>
      </p:sp>
    </p:spTree>
    <p:extLst>
      <p:ext uri="{BB962C8B-B14F-4D97-AF65-F5344CB8AC3E}">
        <p14:creationId xmlns:p14="http://schemas.microsoft.com/office/powerpoint/2010/main" val="38949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9" grpId="0"/>
      <p:bldP spid="30" grpId="0"/>
      <p:bldP spid="32" grpId="0"/>
      <p:bldP spid="33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0470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9026" y="681812"/>
            <a:ext cx="7056784" cy="953562"/>
            <a:chOff x="4218409" y="1056928"/>
            <a:chExt cx="7056784" cy="953562"/>
          </a:xfrm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953562"/>
            </a:xfrm>
            <a:prstGeom prst="roundRect">
              <a:avLst>
                <a:gd name="adj" fmla="val 1490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4427983" y="1056928"/>
                  <a:ext cx="6847210" cy="9307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给定多项式函数：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试证明 𝑇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𝑛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)= O(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𝑛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^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𝑘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83" y="1056928"/>
                  <a:ext cx="6847210" cy="93076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12" b="-39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611188" y="1830374"/>
            <a:ext cx="1170503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7584" y="1297672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证明：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23728" y="1962618"/>
            <a:ext cx="5616624" cy="525080"/>
            <a:chOff x="2123728" y="1542614"/>
            <a:chExt cx="5616624" cy="525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"/>
                <p:cNvSpPr txBox="1"/>
                <p:nvPr/>
              </p:nvSpPr>
              <p:spPr>
                <a:xfrm>
                  <a:off x="2123728" y="1542614"/>
                  <a:ext cx="54726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微软雅黑" pitchFamily="34" charset="-122"/>
                      <a:ea typeface="微软雅黑" pitchFamily="34" charset="-122"/>
                    </a:rPr>
                    <a:t>选择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sz="1400" dirty="0">
                      <a:latin typeface="微软雅黑" pitchFamily="34" charset="-122"/>
                      <a:ea typeface="微软雅黑" pitchFamily="34" charset="-122"/>
                    </a:rPr>
                    <a:t>1</a:t>
                  </a:r>
                  <a:r>
                    <a:rPr lang="zh-CN" altLang="en-US" sz="1400" dirty="0">
                      <a:latin typeface="微软雅黑" pitchFamily="34" charset="-122"/>
                      <a:ea typeface="微软雅黑" pitchFamily="34" charset="-122"/>
                    </a:rPr>
                    <a:t>，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sz="14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43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542614"/>
                  <a:ext cx="5472608" cy="3077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3" t="-1961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/>
            <p:nvPr/>
          </p:nvCxnSpPr>
          <p:spPr>
            <a:xfrm>
              <a:off x="2123728" y="2067694"/>
              <a:ext cx="5616624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123728" y="2682698"/>
            <a:ext cx="5616624" cy="453072"/>
            <a:chOff x="2123728" y="2262694"/>
            <a:chExt cx="5616624" cy="4530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5"/>
                <p:cNvSpPr txBox="1"/>
                <p:nvPr/>
              </p:nvSpPr>
              <p:spPr>
                <a:xfrm>
                  <a:off x="2123728" y="2262694"/>
                  <a:ext cx="2527743" cy="311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>
                      <a:latin typeface="微软雅黑" pitchFamily="34" charset="-122"/>
                      <a:ea typeface="微软雅黑" pitchFamily="34" charset="-122"/>
                    </a:rPr>
                    <a:t>则需要证明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a14:m>
                  <a:r>
                    <a:rPr lang="en-US" altLang="zh-CN" sz="1400" dirty="0">
                      <a:latin typeface="微软雅黑" pitchFamily="34" charset="-122"/>
                      <a:ea typeface="微软雅黑" pitchFamily="34" charset="-122"/>
                    </a:rPr>
                    <a:t>,</a:t>
                  </a:r>
                  <a14:m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endParaRPr lang="zh-CN" altLang="en-US" sz="1400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44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2262694"/>
                  <a:ext cx="2527743" cy="31156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8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连接符 46"/>
            <p:cNvCxnSpPr/>
            <p:nvPr/>
          </p:nvCxnSpPr>
          <p:spPr>
            <a:xfrm>
              <a:off x="2123728" y="2715766"/>
              <a:ext cx="5616624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6"/>
              <p:cNvSpPr txBox="1"/>
              <p:nvPr/>
            </p:nvSpPr>
            <p:spPr>
              <a:xfrm>
                <a:off x="2123728" y="3174191"/>
                <a:ext cx="4194931" cy="1485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400" b="0" i="1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，则：</a:t>
                </a:r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en-US" altLang="zh-CN" sz="1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1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a:rPr lang="zh-CN" alt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…+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            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400" i="1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b="0" dirty="0">
                    <a:latin typeface="微软雅黑" pitchFamily="34" charset="-122"/>
                    <a:ea typeface="微软雅黑" pitchFamily="34" charset="-122"/>
                  </a:rPr>
                  <a:t>            </a:t>
                </a:r>
                <a:r>
                  <a:rPr lang="zh-CN" altLang="en-US" sz="1400" b="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5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174191"/>
                <a:ext cx="4194931" cy="1485791"/>
              </a:xfrm>
              <a:prstGeom prst="rect">
                <a:avLst/>
              </a:prstGeom>
              <a:blipFill>
                <a:blip r:embed="rId5"/>
                <a:stretch>
                  <a:fillRect l="-301" b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4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0470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7544" y="751045"/>
            <a:ext cx="7056784" cy="823263"/>
            <a:chOff x="4218409" y="1056928"/>
            <a:chExt cx="7056784" cy="823263"/>
          </a:xfrm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4427983" y="1056928"/>
                  <a:ext cx="6847210" cy="8109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给定多项式函数：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  </a:t>
                  </a:r>
                </a:p>
                <a:p>
                  <a:pPr lvl="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试证明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/>
                    </a:rPr>
                    <a:t> 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/>
                    </a:rPr>
                    <a:t>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/>
                    </a:rPr>
                    <a:t>)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/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983" y="1056928"/>
                  <a:ext cx="6847210" cy="810991"/>
                </a:xfrm>
                <a:prstGeom prst="rect">
                  <a:avLst/>
                </a:prstGeom>
                <a:blipFill>
                  <a:blip r:embed="rId2"/>
                  <a:stretch>
                    <a:fillRect l="-556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611188" y="1914426"/>
            <a:ext cx="2452906" cy="499992"/>
            <a:chOff x="611188" y="1297672"/>
            <a:chExt cx="2452906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2452906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7584" y="1297672"/>
              <a:ext cx="2236510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证明（反证法）：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"/>
              <p:cNvSpPr txBox="1"/>
              <p:nvPr/>
            </p:nvSpPr>
            <p:spPr>
              <a:xfrm>
                <a:off x="611560" y="2792242"/>
                <a:ext cx="6946002" cy="163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1400" dirty="0"/>
                  <a:t>) 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</a:p>
              <a:p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则存在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400" dirty="0"/>
                  <a:t>，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400" dirty="0"/>
                  <a:t>，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时满足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</a:p>
              <a:p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400" dirty="0"/>
                  <a:t>，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消除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1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rgbClr val="F77A2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>
                        <a:solidFill>
                          <a:srgbClr val="F77A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US" altLang="zh-CN" sz="14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F77A2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F77A2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/>
                  <a:t>，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与条件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矛盾！</a:t>
                </a:r>
              </a:p>
            </p:txBody>
          </p:sp>
        </mc:Choice>
        <mc:Fallback xmlns="">
          <p:sp>
            <p:nvSpPr>
              <p:cNvPr id="43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92242"/>
                <a:ext cx="6946002" cy="1638782"/>
              </a:xfrm>
              <a:prstGeom prst="rect">
                <a:avLst/>
              </a:prstGeom>
              <a:blipFill rotWithShape="0">
                <a:blip r:embed="rId3"/>
                <a:stretch>
                  <a:fillRect l="-263" t="-372" b="-26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 1"/>
          <p:cNvGrpSpPr/>
          <p:nvPr/>
        </p:nvGrpSpPr>
        <p:grpSpPr>
          <a:xfrm>
            <a:off x="611560" y="3147814"/>
            <a:ext cx="7128792" cy="1296144"/>
            <a:chOff x="611560" y="3147814"/>
            <a:chExt cx="7128792" cy="1296144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611560" y="3147814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1560" y="3579862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11560" y="4011910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11560" y="4443958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29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63962" y="915566"/>
            <a:ext cx="7044342" cy="3693319"/>
          </a:xfrm>
          <a:prstGeom prst="rect">
            <a:avLst/>
          </a:prstGeom>
          <a:noFill/>
          <a:ln w="6350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>
                <a:latin typeface="+mj-lt"/>
              </a:rPr>
              <a:t>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的定义，容易证明它有如下</a:t>
            </a:r>
            <a:r>
              <a:rPr lang="zh-CN" altLang="en-US" sz="16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运算规则：</a:t>
            </a:r>
            <a:endParaRPr lang="en-US" altLang="zh-CN" sz="1600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zh-CN" altLang="en-US" dirty="0">
              <a:latin typeface="+mn-ea"/>
            </a:endParaRPr>
          </a:p>
          <a:p>
            <a:pPr marL="342900" indent="-342900">
              <a:buAutoNum type="arabicParenR"/>
            </a:pPr>
            <a:r>
              <a:rPr lang="en-US" altLang="zh-CN" dirty="0">
                <a:latin typeface="+mn-ea"/>
              </a:rPr>
              <a:t>O(f)+O(g)=O(max(</a:t>
            </a:r>
            <a:r>
              <a:rPr lang="en-US" altLang="zh-CN" dirty="0" err="1">
                <a:latin typeface="+mn-ea"/>
              </a:rPr>
              <a:t>f,g</a:t>
            </a:r>
            <a:r>
              <a:rPr lang="en-US" altLang="zh-CN" dirty="0">
                <a:latin typeface="+mn-ea"/>
              </a:rPr>
              <a:t>))；</a:t>
            </a:r>
          </a:p>
          <a:p>
            <a:pPr marL="342900" indent="-342900">
              <a:buAutoNum type="arabicParenR"/>
            </a:pPr>
            <a:endParaRPr lang="en-US" altLang="zh-CN" dirty="0">
              <a:latin typeface="+mn-ea"/>
            </a:endParaRPr>
          </a:p>
          <a:p>
            <a:pPr>
              <a:buNone/>
            </a:pPr>
            <a:r>
              <a:rPr lang="en-US" altLang="zh-CN" dirty="0">
                <a:latin typeface="+mn-ea"/>
              </a:rPr>
              <a:t>2) </a:t>
            </a:r>
            <a:r>
              <a:rPr lang="en-US" altLang="zh-CN" b="1" dirty="0">
                <a:latin typeface="+mn-ea"/>
              </a:rPr>
              <a:t>O(f)+O(g)=O(</a:t>
            </a:r>
            <a:r>
              <a:rPr lang="en-US" altLang="zh-CN" b="1" dirty="0" err="1">
                <a:latin typeface="+mn-ea"/>
              </a:rPr>
              <a:t>f+g</a:t>
            </a:r>
            <a:r>
              <a:rPr lang="en-US" altLang="zh-CN" b="1" dirty="0">
                <a:latin typeface="+mn-ea"/>
              </a:rPr>
              <a:t>)；</a:t>
            </a:r>
          </a:p>
          <a:p>
            <a:pPr>
              <a:buNone/>
            </a:pPr>
            <a:endParaRPr lang="en-US" altLang="zh-CN" b="1" dirty="0">
              <a:latin typeface="+mn-ea"/>
            </a:endParaRPr>
          </a:p>
          <a:p>
            <a:pPr>
              <a:buNone/>
            </a:pPr>
            <a:r>
              <a:rPr lang="en-US" altLang="zh-CN" dirty="0">
                <a:latin typeface="+mn-ea"/>
              </a:rPr>
              <a:t>3) O(f)O(g)=O(</a:t>
            </a:r>
            <a:r>
              <a:rPr lang="en-US" altLang="zh-CN" dirty="0" err="1">
                <a:latin typeface="+mn-ea"/>
              </a:rPr>
              <a:t>fg</a:t>
            </a:r>
            <a:r>
              <a:rPr lang="en-US" altLang="zh-CN" dirty="0">
                <a:latin typeface="+mn-ea"/>
              </a:rPr>
              <a:t>)；</a:t>
            </a:r>
          </a:p>
          <a:p>
            <a:pPr>
              <a:buNone/>
            </a:pPr>
            <a:endParaRPr lang="en-US" altLang="zh-CN" dirty="0">
              <a:latin typeface="+mn-ea"/>
            </a:endParaRPr>
          </a:p>
          <a:p>
            <a:pPr>
              <a:buNone/>
            </a:pPr>
            <a:r>
              <a:rPr lang="en-US" altLang="zh-CN" dirty="0">
                <a:latin typeface="+mn-ea"/>
              </a:rPr>
              <a:t>4)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dirty="0">
                <a:latin typeface="+mn-ea"/>
              </a:rPr>
              <a:t>g(N)=O(f(N))，</a:t>
            </a:r>
            <a:r>
              <a:rPr lang="zh-CN" altLang="en-US" dirty="0">
                <a:latin typeface="+mn-ea"/>
              </a:rPr>
              <a:t>则</a:t>
            </a:r>
            <a:r>
              <a:rPr lang="en-US" altLang="zh-CN" dirty="0">
                <a:latin typeface="+mn-ea"/>
              </a:rPr>
              <a:t>O(f)+O(g)=O(f)；</a:t>
            </a:r>
          </a:p>
          <a:p>
            <a:pPr>
              <a:buNone/>
            </a:pPr>
            <a:endParaRPr lang="en-US" altLang="zh-CN" dirty="0">
              <a:latin typeface="+mn-ea"/>
            </a:endParaRPr>
          </a:p>
          <a:p>
            <a:pPr>
              <a:buNone/>
            </a:pPr>
            <a:r>
              <a:rPr lang="zh-CN" altLang="en-US" dirty="0">
                <a:latin typeface="+mn-ea"/>
              </a:rPr>
              <a:t>5) </a:t>
            </a:r>
            <a:r>
              <a:rPr lang="en-US" altLang="zh-CN" dirty="0">
                <a:latin typeface="+mn-ea"/>
              </a:rPr>
              <a:t>O(</a:t>
            </a:r>
            <a:r>
              <a:rPr lang="en-US" altLang="zh-CN" dirty="0" err="1">
                <a:latin typeface="+mn-ea"/>
              </a:rPr>
              <a:t>Cf</a:t>
            </a:r>
            <a:r>
              <a:rPr lang="en-US" altLang="zh-CN" dirty="0">
                <a:latin typeface="+mn-ea"/>
              </a:rPr>
              <a:t>(N))=O(f(N))，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是一个正的常数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>
              <a:buNone/>
            </a:pPr>
            <a:endParaRPr lang="zh-CN" altLang="en-US" dirty="0">
              <a:latin typeface="+mn-ea"/>
            </a:endParaRPr>
          </a:p>
          <a:p>
            <a:pPr>
              <a:buNone/>
            </a:pPr>
            <a:r>
              <a:rPr lang="zh-CN" altLang="en-US" dirty="0">
                <a:latin typeface="+mn-ea"/>
              </a:rPr>
              <a:t>6) </a:t>
            </a:r>
            <a:r>
              <a:rPr lang="en-US" altLang="zh-CN" dirty="0">
                <a:latin typeface="+mn-ea"/>
              </a:rPr>
              <a:t>f=O(f)。 </a:t>
            </a:r>
          </a:p>
        </p:txBody>
      </p:sp>
      <p:sp>
        <p:nvSpPr>
          <p:cNvPr id="7" name="矩形 6"/>
          <p:cNvSpPr/>
          <p:nvPr/>
        </p:nvSpPr>
        <p:spPr>
          <a:xfrm>
            <a:off x="244920" y="26352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运算法则</a:t>
            </a:r>
          </a:p>
        </p:txBody>
      </p:sp>
    </p:spTree>
    <p:extLst>
      <p:ext uri="{BB962C8B-B14F-4D97-AF65-F5344CB8AC3E}">
        <p14:creationId xmlns:p14="http://schemas.microsoft.com/office/powerpoint/2010/main" val="11985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047082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67544" y="751045"/>
            <a:ext cx="7056784" cy="823263"/>
            <a:chOff x="4218409" y="1056928"/>
            <a:chExt cx="7056784" cy="823263"/>
          </a:xfrm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4411821" y="1272788"/>
                  <a:ext cx="68472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试证明：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𝑔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𝑂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𝑔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821" y="1272788"/>
                  <a:ext cx="684721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56" t="-6667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539552" y="1707654"/>
            <a:ext cx="2452906" cy="499992"/>
            <a:chOff x="611188" y="1297672"/>
            <a:chExt cx="2452906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2452906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7584" y="1297672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证明：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"/>
              <p:cNvSpPr txBox="1"/>
              <p:nvPr/>
            </p:nvSpPr>
            <p:spPr>
              <a:xfrm>
                <a:off x="611560" y="2499742"/>
                <a:ext cx="6946002" cy="1963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𝐹</m:t>
                    </m:r>
                    <m:r>
                      <a:rPr lang="en-US" altLang="zh-CN" sz="1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1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1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  <m:r>
                      <a:rPr lang="en-US" altLang="zh-CN" sz="1400" b="0" i="1" baseline="-25000" dirty="0" smtClean="0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1</m:t>
                    </m:r>
                  </m:oMath>
                </a14:m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≥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时满足</a:t>
                </a:r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𝐹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)≤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lang="en-US" altLang="zh-CN" sz="14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zh-CN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𝐺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CN" sz="1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  <m:r>
                      <a:rPr lang="en-US" altLang="zh-CN" sz="1400" b="0" i="1" baseline="-25000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2</m:t>
                    </m:r>
                  </m:oMath>
                </a14:m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≥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时满足</a:t>
                </a:r>
                <a:r>
                  <a:rPr lang="zh-CN" alt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：</a:t>
                </a:r>
                <a:r>
                  <a:rPr lang="en-US" altLang="zh-CN" sz="1400" dirty="0">
                    <a:latin typeface="Times New Roman" charset="0"/>
                    <a:ea typeface="Times New Roman" charset="0"/>
                    <a:cs typeface="Times New Roman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)≤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lang="en-US" altLang="zh-CN" sz="14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zh-CN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b="0" i="1" baseline="-2500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3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max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⁡(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b="0" i="1" baseline="-2500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1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b="0" i="1" baseline="-2500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sz="1400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c</m:t>
                    </m:r>
                    <m:r>
                      <a:rPr lang="en-US" altLang="zh-CN" sz="1400" i="1" baseline="-25000">
                        <a:latin typeface="Cambria Math" charset="0"/>
                        <a:ea typeface="Times New Roman" charset="0"/>
                        <a:cs typeface="Times New Roman" charset="0"/>
                      </a:rPr>
                      <m:t>3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charset="0"/>
                        <a:ea typeface="Times New Roman" charset="0"/>
                        <a:cs typeface="Times New Roman" charset="0"/>
                      </a:rPr>
                      <m:t>max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⁡(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  <m:r>
                      <a:rPr lang="en-US" altLang="zh-CN" sz="1400" i="1" baseline="-25000">
                        <a:latin typeface="Cambria Math" charset="0"/>
                        <a:ea typeface="Times New Roman" charset="0"/>
                        <a:cs typeface="Times New Roman" charset="0"/>
                      </a:rPr>
                      <m:t>1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𝑐</m:t>
                    </m:r>
                    <m:r>
                      <a:rPr lang="en-US" altLang="zh-CN" sz="1400" i="1" baseline="-25000">
                        <a:latin typeface="Cambria Math" charset="0"/>
                        <a:ea typeface="Times New Roman" charset="0"/>
                        <a:cs typeface="Times New Roman" charset="0"/>
                      </a:rPr>
                      <m:t>2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≥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时满足：</a:t>
                </a:r>
                <a:endPara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altLang="zh-CN" sz="1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𝐹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)+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𝐺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)≤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zh-CN" sz="1400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</m:t>
                      </m:r>
                    </m:oMath>
                  </m:oMathPara>
                </a14:m>
                <a:endParaRPr lang="en-US" altLang="zh-CN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altLang="zh-CN" sz="1400" dirty="0"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1600" dirty="0">
                    <a:solidFill>
                      <a:srgbClr val="F77A2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</a:t>
                </a:r>
                <a:r>
                  <a:rPr lang="zh-CN" altLang="en-US" sz="1400" dirty="0"/>
                  <a:t>，</a:t>
                </a:r>
                <a:r>
                  <a:rPr lang="en-US" altLang="zh-CN" sz="1400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𝑔</m:t>
                        </m:r>
                      </m:e>
                    </m:d>
                    <m:r>
                      <a:rPr lang="en-US" altLang="zh-CN" sz="1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𝑔</m:t>
                    </m:r>
                    <m:r>
                      <a:rPr lang="en-US" altLang="zh-CN" sz="1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499742"/>
                <a:ext cx="6946002" cy="1963614"/>
              </a:xfrm>
              <a:prstGeom prst="rect">
                <a:avLst/>
              </a:prstGeom>
              <a:blipFill>
                <a:blip r:embed="rId3"/>
                <a:stretch>
                  <a:fillRect l="-548" t="-645" b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 1"/>
          <p:cNvGrpSpPr/>
          <p:nvPr/>
        </p:nvGrpSpPr>
        <p:grpSpPr>
          <a:xfrm>
            <a:off x="611560" y="2855314"/>
            <a:ext cx="7128792" cy="1512168"/>
            <a:chOff x="611560" y="3147814"/>
            <a:chExt cx="7128792" cy="151216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611560" y="3147814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11560" y="3579862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11560" y="4227934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11560" y="4659982"/>
              <a:ext cx="712879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8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239039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时间复杂度记号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5536" y="2139703"/>
            <a:ext cx="2736304" cy="792088"/>
            <a:chOff x="395536" y="1923678"/>
            <a:chExt cx="2736304" cy="792088"/>
          </a:xfrm>
        </p:grpSpPr>
        <p:sp>
          <p:nvSpPr>
            <p:cNvPr id="2" name="矩形 1"/>
            <p:cNvSpPr/>
            <p:nvPr/>
          </p:nvSpPr>
          <p:spPr>
            <a:xfrm>
              <a:off x="395536" y="1923678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1"/>
                <p:cNvSpPr txBox="1"/>
                <p:nvPr/>
              </p:nvSpPr>
              <p:spPr>
                <a:xfrm>
                  <a:off x="600323" y="2034185"/>
                  <a:ext cx="16676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+2,  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23" y="2034185"/>
                  <a:ext cx="1667636" cy="55399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4745" b="-120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/>
          <p:cNvGrpSpPr/>
          <p:nvPr/>
        </p:nvGrpSpPr>
        <p:grpSpPr>
          <a:xfrm>
            <a:off x="395536" y="3003799"/>
            <a:ext cx="2736304" cy="792088"/>
            <a:chOff x="395536" y="2787774"/>
            <a:chExt cx="2736304" cy="792088"/>
          </a:xfrm>
        </p:grpSpPr>
        <p:sp>
          <p:nvSpPr>
            <p:cNvPr id="22" name="矩形 21"/>
            <p:cNvSpPr/>
            <p:nvPr/>
          </p:nvSpPr>
          <p:spPr>
            <a:xfrm>
              <a:off x="395536" y="2787774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2"/>
                <p:cNvSpPr txBox="1"/>
                <p:nvPr/>
              </p:nvSpPr>
              <p:spPr>
                <a:xfrm>
                  <a:off x="600323" y="2914552"/>
                  <a:ext cx="201048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=6∗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23" y="2914552"/>
                  <a:ext cx="2010487" cy="553998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3939" b="-131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395536" y="3867895"/>
            <a:ext cx="2736304" cy="792088"/>
            <a:chOff x="395536" y="3651870"/>
            <a:chExt cx="2736304" cy="792088"/>
          </a:xfrm>
        </p:grpSpPr>
        <p:sp>
          <p:nvSpPr>
            <p:cNvPr id="25" name="矩形 24"/>
            <p:cNvSpPr/>
            <p:nvPr/>
          </p:nvSpPr>
          <p:spPr>
            <a:xfrm>
              <a:off x="395536" y="3651870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11"/>
                <p:cNvSpPr txBox="1"/>
                <p:nvPr/>
              </p:nvSpPr>
              <p:spPr>
                <a:xfrm>
                  <a:off x="600323" y="3752995"/>
                  <a:ext cx="206306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+3∗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23" y="3752995"/>
                  <a:ext cx="2063065" cy="553998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3835" t="-1099" r="-295" b="-120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23528" y="972073"/>
                <a:ext cx="8447461" cy="861774"/>
              </a:xfrm>
              <a:prstGeom prst="rect">
                <a:avLst/>
              </a:prstGeom>
              <a:solidFill>
                <a:srgbClr val="CBEAFD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对于函数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f(N)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g(N)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如果极限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altLang="zh-CN" sz="160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𝑛</m:t>
                            </m:r>
                            <m: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𝑓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)/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存在，则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当且仅当存在正的常数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C，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使得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altLang="zh-CN" sz="160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𝑛</m:t>
                            </m:r>
                            <m:r>
                              <a:rPr lang="es-ES" altLang="zh-CN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𝑓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)/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72073"/>
                <a:ext cx="8447461" cy="861774"/>
              </a:xfrm>
              <a:prstGeom prst="rect">
                <a:avLst/>
              </a:prstGeom>
              <a:blipFill>
                <a:blip r:embed="rId1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345682" y="483518"/>
            <a:ext cx="1987438" cy="553998"/>
            <a:chOff x="611188" y="1308932"/>
            <a:chExt cx="1987438" cy="553998"/>
          </a:xfrm>
        </p:grpSpPr>
        <p:sp>
          <p:nvSpPr>
            <p:cNvPr id="39" name="对角圆角矩形 38"/>
            <p:cNvSpPr/>
            <p:nvPr/>
          </p:nvSpPr>
          <p:spPr>
            <a:xfrm>
              <a:off x="611188" y="1419622"/>
              <a:ext cx="1872580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65083" y="1308932"/>
              <a:ext cx="1933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比率定理：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3701830" y="1237271"/>
            <a:ext cx="467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996259" y="2139702"/>
            <a:ext cx="2736304" cy="792088"/>
            <a:chOff x="5996259" y="1923677"/>
            <a:chExt cx="2736304" cy="792088"/>
          </a:xfrm>
        </p:grpSpPr>
        <p:sp>
          <p:nvSpPr>
            <p:cNvPr id="45" name="矩形 44"/>
            <p:cNvSpPr/>
            <p:nvPr/>
          </p:nvSpPr>
          <p:spPr>
            <a:xfrm>
              <a:off x="5996259" y="1923677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1"/>
                <p:cNvSpPr txBox="1"/>
                <p:nvPr/>
              </p:nvSpPr>
              <p:spPr>
                <a:xfrm>
                  <a:off x="6444208" y="2181222"/>
                  <a:ext cx="1511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08" y="2181222"/>
                  <a:ext cx="1511632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226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5996259" y="2990879"/>
            <a:ext cx="2736304" cy="792088"/>
            <a:chOff x="5996259" y="2774854"/>
            <a:chExt cx="2736304" cy="792088"/>
          </a:xfrm>
        </p:grpSpPr>
        <p:sp>
          <p:nvSpPr>
            <p:cNvPr id="47" name="矩形 46"/>
            <p:cNvSpPr/>
            <p:nvPr/>
          </p:nvSpPr>
          <p:spPr>
            <a:xfrm>
              <a:off x="5996259" y="2774854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1"/>
                <p:cNvSpPr txBox="1"/>
                <p:nvPr/>
              </p:nvSpPr>
              <p:spPr>
                <a:xfrm>
                  <a:off x="6439544" y="3032398"/>
                  <a:ext cx="18851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6*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2ⁿ+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²=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2ⁿ</m:t>
                          </m:r>
                        </m:e>
                      </m:d>
                    </m:oMath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544" y="3032398"/>
                  <a:ext cx="1885196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7419" t="-30435" b="-478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组合 80"/>
          <p:cNvGrpSpPr/>
          <p:nvPr/>
        </p:nvGrpSpPr>
        <p:grpSpPr>
          <a:xfrm>
            <a:off x="3231675" y="2139702"/>
            <a:ext cx="2685908" cy="792088"/>
            <a:chOff x="3231675" y="1923677"/>
            <a:chExt cx="2685908" cy="792088"/>
          </a:xfrm>
        </p:grpSpPr>
        <p:sp>
          <p:nvSpPr>
            <p:cNvPr id="58" name="矩形 57"/>
            <p:cNvSpPr/>
            <p:nvPr/>
          </p:nvSpPr>
          <p:spPr>
            <a:xfrm>
              <a:off x="3231675" y="1923677"/>
              <a:ext cx="2685908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1"/>
                <p:cNvSpPr txBox="1"/>
                <p:nvPr/>
              </p:nvSpPr>
              <p:spPr>
                <a:xfrm>
                  <a:off x="3575125" y="2085071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125" y="2085071"/>
                  <a:ext cx="395108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385" r="-13846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组合 59"/>
            <p:cNvGrpSpPr/>
            <p:nvPr/>
          </p:nvGrpSpPr>
          <p:grpSpPr>
            <a:xfrm>
              <a:off x="3422683" y="2233653"/>
              <a:ext cx="785965" cy="434144"/>
              <a:chOff x="2913254" y="1560741"/>
              <a:chExt cx="785965" cy="434144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913254" y="1585654"/>
                <a:ext cx="785965" cy="409231"/>
                <a:chOff x="3498003" y="1203598"/>
                <a:chExt cx="785965" cy="409231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3498003" y="1243497"/>
                  <a:ext cx="6549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</a:rPr>
                    <a:t>ⁿ</a:t>
                  </a:r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3816424" y="1203598"/>
                  <a:ext cx="46754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∞</a:t>
                  </a:r>
                </a:p>
              </p:txBody>
            </p:sp>
          </p:grpSp>
          <p:sp>
            <p:nvSpPr>
              <p:cNvPr id="62" name="矩形 61"/>
              <p:cNvSpPr/>
              <p:nvPr/>
            </p:nvSpPr>
            <p:spPr>
              <a:xfrm>
                <a:off x="3044251" y="1560741"/>
                <a:ext cx="6549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i="1" dirty="0">
                    <a:latin typeface="Cambria Math" panose="02040503050406030204" pitchFamily="18" charset="0"/>
                  </a:rPr>
                  <a:t>→</a:t>
                </a: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4060234" y="2329083"/>
              <a:ext cx="1076808" cy="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1"/>
                <p:cNvSpPr txBox="1"/>
                <p:nvPr/>
              </p:nvSpPr>
              <p:spPr>
                <a:xfrm>
                  <a:off x="4231754" y="2023454"/>
                  <a:ext cx="720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754" y="2023454"/>
                  <a:ext cx="720518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780" r="-847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1"/>
                <p:cNvSpPr txBox="1"/>
                <p:nvPr/>
              </p:nvSpPr>
              <p:spPr>
                <a:xfrm>
                  <a:off x="4478851" y="2329058"/>
                  <a:ext cx="188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8851" y="2329058"/>
                  <a:ext cx="188321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9355" r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1"/>
                <p:cNvSpPr txBox="1"/>
                <p:nvPr/>
              </p:nvSpPr>
              <p:spPr>
                <a:xfrm>
                  <a:off x="5190687" y="2177228"/>
                  <a:ext cx="41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687" y="2177228"/>
                  <a:ext cx="416781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797" r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/>
          <p:cNvGrpSpPr/>
          <p:nvPr/>
        </p:nvGrpSpPr>
        <p:grpSpPr>
          <a:xfrm>
            <a:off x="3208857" y="2985275"/>
            <a:ext cx="2708726" cy="792088"/>
            <a:chOff x="3208857" y="2769250"/>
            <a:chExt cx="2708726" cy="792088"/>
          </a:xfrm>
        </p:grpSpPr>
        <p:sp>
          <p:nvSpPr>
            <p:cNvPr id="70" name="矩形 69"/>
            <p:cNvSpPr/>
            <p:nvPr/>
          </p:nvSpPr>
          <p:spPr>
            <a:xfrm>
              <a:off x="3208857" y="2769250"/>
              <a:ext cx="2708726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1"/>
                <p:cNvSpPr txBox="1"/>
                <p:nvPr/>
              </p:nvSpPr>
              <p:spPr>
                <a:xfrm>
                  <a:off x="3552307" y="2930644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1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307" y="2930644"/>
                  <a:ext cx="395108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5385" r="-13846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组合 71"/>
            <p:cNvGrpSpPr/>
            <p:nvPr/>
          </p:nvGrpSpPr>
          <p:grpSpPr>
            <a:xfrm>
              <a:off x="3399865" y="3079226"/>
              <a:ext cx="785965" cy="434144"/>
              <a:chOff x="2913254" y="1560741"/>
              <a:chExt cx="785965" cy="434144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2913254" y="1585654"/>
                <a:ext cx="785965" cy="409231"/>
                <a:chOff x="3498003" y="1203598"/>
                <a:chExt cx="785965" cy="409231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3498003" y="1243497"/>
                  <a:ext cx="6549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i="1" dirty="0">
                      <a:latin typeface="Cambria Math" panose="02040503050406030204" pitchFamily="18" charset="0"/>
                    </a:rPr>
                    <a:t>ⁿ</a:t>
                  </a:r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3816424" y="1203598"/>
                  <a:ext cx="46754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/>
                    <a:t>∞</a:t>
                  </a:r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044251" y="1560741"/>
                <a:ext cx="6549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i="1" dirty="0">
                    <a:latin typeface="Cambria Math" panose="02040503050406030204" pitchFamily="18" charset="0"/>
                  </a:rPr>
                  <a:t>→</a:t>
                </a:r>
              </a:p>
            </p:txBody>
          </p:sp>
        </p:grpSp>
        <p:cxnSp>
          <p:nvCxnSpPr>
            <p:cNvPr id="77" name="直接连接符 76"/>
            <p:cNvCxnSpPr/>
            <p:nvPr/>
          </p:nvCxnSpPr>
          <p:spPr>
            <a:xfrm flipV="1">
              <a:off x="4037416" y="3174656"/>
              <a:ext cx="1076808" cy="8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1"/>
                <p:cNvSpPr txBox="1"/>
                <p:nvPr/>
              </p:nvSpPr>
              <p:spPr>
                <a:xfrm>
                  <a:off x="4133656" y="2865252"/>
                  <a:ext cx="955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dirty="0">
                      <a:latin typeface="Cambria Math" panose="02040503050406030204" pitchFamily="18" charset="0"/>
                    </a:rPr>
                    <a:t>6*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2ⁿ+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²</m:t>
                      </m:r>
                    </m:oMath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656" y="2865252"/>
                  <a:ext cx="955390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4650" t="-31111" r="-8917" b="-5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1"/>
                <p:cNvSpPr txBox="1"/>
                <p:nvPr/>
              </p:nvSpPr>
              <p:spPr>
                <a:xfrm>
                  <a:off x="4456033" y="3174631"/>
                  <a:ext cx="2757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2ⁿ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033" y="3174631"/>
                  <a:ext cx="275717" cy="27699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22222" r="-222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1"/>
                <p:cNvSpPr txBox="1"/>
                <p:nvPr/>
              </p:nvSpPr>
              <p:spPr>
                <a:xfrm>
                  <a:off x="5167869" y="3022801"/>
                  <a:ext cx="41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869" y="3022801"/>
                  <a:ext cx="416781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7353" r="-1323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5996259" y="3867895"/>
            <a:ext cx="2736304" cy="792088"/>
            <a:chOff x="5996259" y="3651870"/>
            <a:chExt cx="2736304" cy="792088"/>
          </a:xfrm>
        </p:grpSpPr>
        <p:sp>
          <p:nvSpPr>
            <p:cNvPr id="49" name="矩形 48"/>
            <p:cNvSpPr/>
            <p:nvPr/>
          </p:nvSpPr>
          <p:spPr>
            <a:xfrm>
              <a:off x="5996259" y="3651870"/>
              <a:ext cx="2736304" cy="7920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"/>
                <p:cNvSpPr txBox="1"/>
                <p:nvPr/>
              </p:nvSpPr>
              <p:spPr>
                <a:xfrm>
                  <a:off x="6471604" y="3837864"/>
                  <a:ext cx="19035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²=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2ⁿ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604" y="3837864"/>
                  <a:ext cx="1903598" cy="27699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282" t="-8889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1"/>
            <p:cNvSpPr txBox="1"/>
            <p:nvPr/>
          </p:nvSpPr>
          <p:spPr>
            <a:xfrm>
              <a:off x="6660232" y="3885711"/>
              <a:ext cx="12824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900" dirty="0">
                  <a:latin typeface="Cambria Math" panose="02040503050406030204" pitchFamily="18" charset="0"/>
                </a:rPr>
                <a:t>16</a:t>
              </a:r>
              <a:endParaRPr lang="en-US" altLang="zh-CN" sz="900" b="0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1"/>
                <p:cNvSpPr txBox="1"/>
                <p:nvPr/>
              </p:nvSpPr>
              <p:spPr>
                <a:xfrm>
                  <a:off x="7100311" y="3760402"/>
                  <a:ext cx="163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311" y="3760402"/>
                  <a:ext cx="163506" cy="27699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8519"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E59852-8909-FC46-9073-BB8810C08220}"/>
              </a:ext>
            </a:extLst>
          </p:cNvPr>
          <p:cNvGrpSpPr/>
          <p:nvPr/>
        </p:nvGrpSpPr>
        <p:grpSpPr>
          <a:xfrm>
            <a:off x="3193219" y="3880425"/>
            <a:ext cx="2708726" cy="792088"/>
            <a:chOff x="3193219" y="3664400"/>
            <a:chExt cx="2708726" cy="792088"/>
          </a:xfrm>
        </p:grpSpPr>
        <p:grpSp>
          <p:nvGrpSpPr>
            <p:cNvPr id="83" name="组合 82"/>
            <p:cNvGrpSpPr/>
            <p:nvPr/>
          </p:nvGrpSpPr>
          <p:grpSpPr>
            <a:xfrm>
              <a:off x="3193219" y="3664400"/>
              <a:ext cx="2708726" cy="792088"/>
              <a:chOff x="3208857" y="2769250"/>
              <a:chExt cx="2708726" cy="792088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3208857" y="2769250"/>
                <a:ext cx="2708726" cy="7920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99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1"/>
                  <p:cNvSpPr txBox="1"/>
                  <p:nvPr/>
                </p:nvSpPr>
                <p:spPr>
                  <a:xfrm>
                    <a:off x="3552307" y="2930644"/>
                    <a:ext cx="3951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oMath>
                      </m:oMathPara>
                    </a14:m>
                    <a:endParaRPr lang="en-US" altLang="zh-CN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307" y="2930644"/>
                    <a:ext cx="395108" cy="276999"/>
                  </a:xfrm>
                  <a:prstGeom prst="rect">
                    <a:avLst/>
                  </a:prstGeom>
                  <a:blipFill rotWithShape="0">
                    <a:blip r:embed="rId29"/>
                    <a:stretch>
                      <a:fillRect l="-15385" r="-13846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6" name="组合 85"/>
              <p:cNvGrpSpPr/>
              <p:nvPr/>
            </p:nvGrpSpPr>
            <p:grpSpPr>
              <a:xfrm>
                <a:off x="3399865" y="3079226"/>
                <a:ext cx="785965" cy="434144"/>
                <a:chOff x="2913254" y="1560741"/>
                <a:chExt cx="785965" cy="434144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2913254" y="1585654"/>
                  <a:ext cx="785965" cy="409231"/>
                  <a:chOff x="3498003" y="1203598"/>
                  <a:chExt cx="785965" cy="409231"/>
                </a:xfrm>
              </p:grpSpPr>
              <p:sp>
                <p:nvSpPr>
                  <p:cNvPr id="93" name="矩形 92"/>
                  <p:cNvSpPr/>
                  <p:nvPr/>
                </p:nvSpPr>
                <p:spPr>
                  <a:xfrm>
                    <a:off x="3498003" y="1243497"/>
                    <a:ext cx="654968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i="1" dirty="0">
                        <a:latin typeface="Cambria Math" panose="02040503050406030204" pitchFamily="18" charset="0"/>
                      </a:rPr>
                      <a:t>ⁿ</a:t>
                    </a:r>
                    <a:endParaRPr lang="zh-CN" altLang="en-US" i="1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4" name="矩形 93"/>
                  <p:cNvSpPr/>
                  <p:nvPr/>
                </p:nvSpPr>
                <p:spPr>
                  <a:xfrm>
                    <a:off x="3816424" y="1203598"/>
                    <a:ext cx="467544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dirty="0"/>
                      <a:t>∞</a:t>
                    </a:r>
                  </a:p>
                </p:txBody>
              </p:sp>
            </p:grpSp>
            <p:sp>
              <p:nvSpPr>
                <p:cNvPr id="92" name="矩形 91"/>
                <p:cNvSpPr/>
                <p:nvPr/>
              </p:nvSpPr>
              <p:spPr>
                <a:xfrm>
                  <a:off x="3044251" y="1560741"/>
                  <a:ext cx="6549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i="1" dirty="0">
                      <a:latin typeface="Cambria Math" panose="02040503050406030204" pitchFamily="18" charset="0"/>
                    </a:rPr>
                    <a:t>→</a:t>
                  </a:r>
                </a:p>
              </p:txBody>
            </p:sp>
          </p:grpSp>
          <p:cxnSp>
            <p:nvCxnSpPr>
              <p:cNvPr id="87" name="直接连接符 86"/>
              <p:cNvCxnSpPr/>
              <p:nvPr/>
            </p:nvCxnSpPr>
            <p:spPr>
              <a:xfrm flipV="1">
                <a:off x="4037416" y="3174656"/>
                <a:ext cx="1076808" cy="8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1"/>
                  <p:cNvSpPr txBox="1"/>
                  <p:nvPr/>
                </p:nvSpPr>
                <p:spPr>
                  <a:xfrm>
                    <a:off x="4133656" y="2865252"/>
                    <a:ext cx="102508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²</m:t>
                          </m:r>
                        </m:oMath>
                      </m:oMathPara>
                    </a14:m>
                    <a:endParaRPr lang="en-US" altLang="zh-CN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8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3656" y="2865252"/>
                    <a:ext cx="1025088" cy="276999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2976" t="-6667" r="-654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1"/>
                  <p:cNvSpPr txBox="1"/>
                  <p:nvPr/>
                </p:nvSpPr>
                <p:spPr>
                  <a:xfrm>
                    <a:off x="4456033" y="3174631"/>
                    <a:ext cx="2757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2ⁿ</m:t>
                          </m:r>
                        </m:oMath>
                      </m:oMathPara>
                    </a14:m>
                    <a:endParaRPr lang="en-US" altLang="zh-CN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9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6033" y="3174631"/>
                    <a:ext cx="275717" cy="276999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l="-21739" r="-1956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1"/>
                  <p:cNvSpPr txBox="1"/>
                  <p:nvPr/>
                </p:nvSpPr>
                <p:spPr>
                  <a:xfrm>
                    <a:off x="5167869" y="3022801"/>
                    <a:ext cx="416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altLang="zh-CN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7869" y="3022801"/>
                    <a:ext cx="416781" cy="276999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l="-5797" r="-13043" b="-8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1"/>
                <p:cNvSpPr txBox="1"/>
                <p:nvPr/>
              </p:nvSpPr>
              <p:spPr>
                <a:xfrm>
                  <a:off x="4743805" y="3687065"/>
                  <a:ext cx="163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3805" y="3687065"/>
                  <a:ext cx="163506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15385" r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文本框 1"/>
            <p:cNvSpPr txBox="1"/>
            <p:nvPr/>
          </p:nvSpPr>
          <p:spPr>
            <a:xfrm>
              <a:off x="4274767" y="3795840"/>
              <a:ext cx="12824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900" dirty="0">
                  <a:latin typeface="Cambria Math" panose="02040503050406030204" pitchFamily="18" charset="0"/>
                </a:rPr>
                <a:t>16</a:t>
              </a:r>
              <a:endParaRPr lang="en-US" altLang="zh-CN" sz="900" b="0" i="1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8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95536" y="754057"/>
            <a:ext cx="7344816" cy="1021370"/>
          </a:xfrm>
          <a:prstGeom prst="rect">
            <a:avLst/>
          </a:prstGeom>
          <a:solidFill>
            <a:schemeClr val="bg1"/>
          </a:solidFill>
          <a:ln w="6350">
            <a:solidFill>
              <a:srgbClr val="F77A2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buNone/>
            </a:pPr>
            <a:r>
              <a:rPr lang="en-US" altLang="zh-CN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Ω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的定义</a:t>
            </a:r>
            <a:r>
              <a:rPr lang="en-US" altLang="zh-CN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如果存在正的常数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和自然数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N0，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使得当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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1600" baseline="-250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时有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C</a:t>
            </a:r>
            <a:r>
              <a:rPr lang="en-US" altLang="zh-CN" sz="1600" dirty="0">
                <a:solidFill>
                  <a:srgbClr val="0099CC"/>
                </a:solidFill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则称函数</a:t>
            </a:r>
            <a:r>
              <a:rPr lang="en-US" altLang="zh-CN" sz="1600" dirty="0">
                <a:latin typeface="+mn-ea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充分大时</a:t>
            </a:r>
            <a:r>
              <a:rPr lang="zh-CN" altLang="en-US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下有界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且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是它的</a:t>
            </a:r>
            <a:r>
              <a:rPr lang="zh-CN" altLang="en-US" sz="1600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一个下界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记为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 =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Ω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(g(N))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即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的阶不低于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的阶。 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23531" y="2211710"/>
            <a:ext cx="7316821" cy="6986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l-GR" altLang="zh-CN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Θ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的定义：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 =  </a:t>
            </a:r>
            <a:r>
              <a:rPr lang="el-GR" altLang="zh-CN" sz="1600" dirty="0">
                <a:latin typeface="微软雅黑" pitchFamily="34" charset="-122"/>
                <a:ea typeface="微软雅黑" pitchFamily="34" charset="-122"/>
              </a:rPr>
              <a:t>Θ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(g(N))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当且仅当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f(N)=O(g(N))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且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f(N)= Ω(g(N))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，此时称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f(N)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g(N)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同阶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3531" y="3369281"/>
                <a:ext cx="7316821" cy="102278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定理</a:t>
                </a:r>
                <a:r>
                  <a:rPr lang="en-US" altLang="zh-CN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sz="1600" b="1" dirty="0"/>
                  <a:t>：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对于多项式函数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+⋯+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&gt;0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，则有：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𝑂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a:rPr lang="el-GR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𝛺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  <m:r>
                      <a:rPr lang="zh-CN" altLang="en-US" sz="1600">
                        <a:latin typeface="Cambria Math" panose="02040503050406030204" pitchFamily="18" charset="0"/>
                        <a:ea typeface="微软雅黑" pitchFamily="34" charset="-122"/>
                      </a:rPr>
                      <m:t>，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=</m:t>
                    </m:r>
                    <m:r>
                      <a:rPr lang="el-GR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𝛩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31" y="3369281"/>
                <a:ext cx="7316821" cy="1022780"/>
              </a:xfrm>
              <a:prstGeom prst="rect">
                <a:avLst/>
              </a:prstGeom>
              <a:blipFill>
                <a:blip r:embed="rId3"/>
                <a:stretch>
                  <a:fillRect l="-173" b="-4819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44920" y="26352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时间复杂度记号</a:t>
            </a:r>
          </a:p>
        </p:txBody>
      </p:sp>
    </p:spTree>
    <p:extLst>
      <p:ext uri="{BB962C8B-B14F-4D97-AF65-F5344CB8AC3E}">
        <p14:creationId xmlns:p14="http://schemas.microsoft.com/office/powerpoint/2010/main" val="258517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nimBg="1"/>
      <p:bldP spid="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4920" y="51470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4" name="矩形 3"/>
          <p:cNvSpPr/>
          <p:nvPr/>
        </p:nvSpPr>
        <p:spPr>
          <a:xfrm>
            <a:off x="244920" y="59916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为什么需要算法复杂度？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7544" y="1191508"/>
            <a:ext cx="1785004" cy="499992"/>
            <a:chOff x="611188" y="1297672"/>
            <a:chExt cx="1785004" cy="499992"/>
          </a:xfrm>
        </p:grpSpPr>
        <p:sp>
          <p:nvSpPr>
            <p:cNvPr id="6" name="对角圆角矩形 5"/>
            <p:cNvSpPr/>
            <p:nvPr/>
          </p:nvSpPr>
          <p:spPr>
            <a:xfrm>
              <a:off x="611188" y="1419622"/>
              <a:ext cx="1785004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1297672"/>
              <a:ext cx="1519968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评价指标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43808" y="1581929"/>
            <a:ext cx="4608512" cy="1061829"/>
            <a:chOff x="2843808" y="1152084"/>
            <a:chExt cx="3795633" cy="1061829"/>
          </a:xfrm>
        </p:grpSpPr>
        <p:sp>
          <p:nvSpPr>
            <p:cNvPr id="9" name="矩形 8"/>
            <p:cNvSpPr/>
            <p:nvPr/>
          </p:nvSpPr>
          <p:spPr>
            <a:xfrm>
              <a:off x="2843808" y="1152084"/>
              <a:ext cx="3795633" cy="1061829"/>
            </a:xfrm>
            <a:prstGeom prst="rect">
              <a:avLst/>
            </a:prstGeom>
            <a:solidFill>
              <a:srgbClr val="CBEAFD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最大和连续子数列问题：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算法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         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算法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2          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算法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         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算法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96182" y="1635646"/>
              <a:ext cx="144016" cy="1309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96182" y="1918970"/>
              <a:ext cx="144016" cy="1309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499992" y="1919632"/>
              <a:ext cx="144016" cy="1309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499992" y="1635646"/>
              <a:ext cx="144016" cy="1309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544" y="2719830"/>
            <a:ext cx="1785004" cy="499992"/>
            <a:chOff x="611188" y="1297672"/>
            <a:chExt cx="1785004" cy="499992"/>
          </a:xfrm>
        </p:grpSpPr>
        <p:sp>
          <p:nvSpPr>
            <p:cNvPr id="15" name="对角圆角矩形 14"/>
            <p:cNvSpPr/>
            <p:nvPr/>
          </p:nvSpPr>
          <p:spPr>
            <a:xfrm>
              <a:off x="611188" y="1419622"/>
              <a:ext cx="1785004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7584" y="1297672"/>
              <a:ext cx="1519968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交流符号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843783" y="3238113"/>
            <a:ext cx="4608537" cy="1061829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Boss</a:t>
            </a:r>
            <a:r>
              <a:rPr lang="zh-CN" altLang="en-US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针对这个问题你们算法的性能怎么样？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Developer 1</a:t>
            </a:r>
            <a:r>
              <a:rPr lang="zh-CN" altLang="en-US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算法复杂度是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mr-IN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Developer 2</a:t>
            </a:r>
            <a:r>
              <a:rPr lang="zh-CN" altLang="en-US" sz="1400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算法复杂度是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mr-IN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64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33661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时间复杂度类别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100286" y="1304930"/>
            <a:ext cx="4327698" cy="13388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按照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O(f)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函数形式把时间复杂度分为两类</a:t>
            </a:r>
            <a:r>
              <a:rPr lang="zh-CN" altLang="en-US" sz="1600" dirty="0">
                <a:latin typeface="+mn-ea"/>
              </a:rPr>
              <a:t>：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多项式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复杂度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形如</a:t>
            </a:r>
            <a:r>
              <a:rPr lang="zh-CN" altLang="en-US" sz="1600" dirty="0">
                <a:latin typeface="+mn-ea"/>
              </a:rPr>
              <a:t>：</a:t>
            </a:r>
            <a:r>
              <a:rPr lang="en-US" altLang="zh-CN" b="1" dirty="0">
                <a:solidFill>
                  <a:srgbClr val="002060"/>
                </a:solidFill>
                <a:latin typeface="+mj-lt"/>
              </a:rPr>
              <a:t>O</a:t>
            </a:r>
            <a:r>
              <a:rPr lang="en-US" altLang="zh-CN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</a:rPr>
              <a:t>n</a:t>
            </a:r>
            <a:r>
              <a:rPr lang="en-US" altLang="zh-CN" b="1" baseline="30000" dirty="0" err="1">
                <a:solidFill>
                  <a:srgbClr val="002060"/>
                </a:solidFill>
                <a:latin typeface="+mn-ea"/>
              </a:rPr>
              <a:t>c</a:t>
            </a:r>
            <a:r>
              <a:rPr lang="en-US" altLang="zh-CN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指数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复杂度</a:t>
            </a:r>
            <a:r>
              <a:rPr lang="zh-CN" altLang="en-US" sz="1600" dirty="0">
                <a:latin typeface="+mn-ea"/>
              </a:rPr>
              <a:t>， 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形如</a:t>
            </a:r>
            <a:r>
              <a:rPr lang="zh-CN" altLang="en-US" sz="1600" dirty="0">
                <a:latin typeface="+mn-ea"/>
              </a:rPr>
              <a:t>:</a:t>
            </a:r>
            <a:r>
              <a:rPr lang="en-US" altLang="zh-CN" b="1" dirty="0">
                <a:solidFill>
                  <a:srgbClr val="F77A2D"/>
                </a:solidFill>
                <a:latin typeface="+mj-lt"/>
              </a:rPr>
              <a:t>O</a:t>
            </a:r>
            <a:r>
              <a:rPr lang="en-US" altLang="zh-CN" b="1" dirty="0">
                <a:solidFill>
                  <a:srgbClr val="F77A2D"/>
                </a:solidFill>
                <a:latin typeface="+mn-ea"/>
              </a:rPr>
              <a:t>(</a:t>
            </a:r>
            <a:r>
              <a:rPr lang="en-US" altLang="zh-CN" b="1" dirty="0" err="1">
                <a:solidFill>
                  <a:srgbClr val="F77A2D"/>
                </a:solidFill>
                <a:latin typeface="+mn-ea"/>
              </a:rPr>
              <a:t>c</a:t>
            </a:r>
            <a:r>
              <a:rPr lang="en-US" altLang="zh-CN" b="1" baseline="30000" dirty="0" err="1">
                <a:solidFill>
                  <a:srgbClr val="F77A2D"/>
                </a:solidFill>
                <a:latin typeface="+mn-ea"/>
              </a:rPr>
              <a:t>n</a:t>
            </a:r>
            <a:r>
              <a:rPr lang="en-US" altLang="zh-CN" b="1" dirty="0">
                <a:solidFill>
                  <a:srgbClr val="F77A2D"/>
                </a:solidFill>
                <a:latin typeface="+mn-ea"/>
              </a:rPr>
              <a:t>)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539552" y="3905437"/>
            <a:ext cx="7992888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O(1) &lt; O(</a:t>
            </a:r>
            <a:r>
              <a:rPr lang="en-US" altLang="zh-CN" sz="1500" b="1" dirty="0" err="1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logn</a:t>
            </a:r>
            <a:r>
              <a:rPr lang="en-US" altLang="zh-CN" sz="1500" b="1" dirty="0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) &lt; O(n) &lt; O(</a:t>
            </a:r>
            <a:r>
              <a:rPr lang="en-US" altLang="zh-CN" sz="1500" b="1" dirty="0" err="1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nlogn</a:t>
            </a:r>
            <a:r>
              <a:rPr lang="en-US" altLang="zh-CN" sz="1500" b="1" dirty="0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) &lt; O(n</a:t>
            </a:r>
            <a:r>
              <a:rPr lang="en-US" altLang="zh-CN" sz="1500" b="1" baseline="30000" dirty="0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2</a:t>
            </a:r>
            <a:r>
              <a:rPr lang="en-US" altLang="zh-CN" sz="1500" b="1" dirty="0">
                <a:solidFill>
                  <a:srgbClr val="002060"/>
                </a:solidFill>
                <a:latin typeface="楷体_GB2312" charset="-122"/>
                <a:ea typeface="楷体_GB2312" charset="-122"/>
              </a:rPr>
              <a:t>) &lt; </a:t>
            </a:r>
            <a:r>
              <a:rPr lang="en-US" altLang="zh-CN" sz="1500" b="1" dirty="0">
                <a:solidFill>
                  <a:srgbClr val="F77A2D"/>
                </a:solidFill>
                <a:latin typeface="Times New Roman" pitchFamily="18" charset="0"/>
                <a:ea typeface="楷体_GB2312" charset="-122"/>
              </a:rPr>
              <a:t>… </a:t>
            </a:r>
            <a:r>
              <a:rPr lang="en-US" altLang="zh-CN" sz="1500" b="1" dirty="0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&lt;O(2</a:t>
            </a:r>
            <a:r>
              <a:rPr lang="en-US" altLang="zh-CN" sz="1500" b="1" baseline="30000" dirty="0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n</a:t>
            </a:r>
            <a:r>
              <a:rPr lang="en-US" altLang="zh-CN" sz="1500" b="1" dirty="0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) &lt; O(n!) &lt; O(</a:t>
            </a:r>
            <a:r>
              <a:rPr lang="en-US" altLang="zh-CN" sz="1500" b="1" dirty="0" err="1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n</a:t>
            </a:r>
            <a:r>
              <a:rPr lang="en-US" altLang="zh-CN" sz="1500" b="1" baseline="30000" dirty="0" err="1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n</a:t>
            </a:r>
            <a:r>
              <a:rPr lang="en-US" altLang="zh-CN" sz="1500" b="1" dirty="0">
                <a:solidFill>
                  <a:srgbClr val="F77A2D"/>
                </a:solidFill>
                <a:latin typeface="楷体_GB2312" charset="-122"/>
                <a:ea typeface="楷体_GB2312" charset="-122"/>
              </a:rPr>
              <a:t>)</a:t>
            </a:r>
            <a:endParaRPr lang="en-US" altLang="zh-CN" sz="1500" dirty="0">
              <a:solidFill>
                <a:srgbClr val="F77A2D"/>
              </a:solidFill>
              <a:latin typeface="楷体_GB2312" charset="-122"/>
              <a:ea typeface="楷体_GB2312" charset="-122"/>
            </a:endParaRPr>
          </a:p>
        </p:txBody>
      </p:sp>
      <p:pic>
        <p:nvPicPr>
          <p:cNvPr id="1026" name="Picture 2" descr="https://images0.cnblogs.com/i/608996/201408/1410250888940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95325"/>
            <a:ext cx="4419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animBg="1" autoUpdateAnimBg="0"/>
      <p:bldP spid="6861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5781" y="51470"/>
            <a:ext cx="27238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时间复杂度类别比较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493" y="436645"/>
              <a:ext cx="5184576" cy="29809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21088">
                    <a:tc rowSpan="2">
                      <a:txBody>
                        <a:bodyPr/>
                        <a:lstStyle/>
                        <a:p>
                          <a:r>
                            <a:rPr lang="zh-CN" altLang="en-US" sz="1100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时间复杂度函数</a:t>
                          </a: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                           </a:t>
                          </a:r>
                          <a:r>
                            <a:rPr lang="zh-CN" altLang="en-US" sz="1400" b="1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问题规模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9185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40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10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2﹡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 3﹡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4﹡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5﹡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6﹡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0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b="0" i="0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4﹡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b="0" i="0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9﹡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b="0" i="0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16﹡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b="0" i="0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25﹡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b="0" i="0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36﹡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0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³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8﹡10</m:t>
                                </m:r>
                              </m:oMath>
                            </m:oMathPara>
                          </a14:m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27﹡10</m:t>
                                </m:r>
                              </m:oMath>
                            </m:oMathPara>
                          </a14:m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64﹡10</m:t>
                                </m:r>
                              </m:oMath>
                            </m:oMathPara>
                          </a14:m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125﹡10</m:t>
                                </m:r>
                              </m:oMath>
                            </m:oMathPara>
                          </a14:m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216﹡10</m:t>
                                </m:r>
                              </m:oMath>
                            </m:oMathPara>
                          </a14:m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38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3.2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24.3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1.7</m:t>
                                </m:r>
                                <m:r>
                                  <a:rPr lang="zh-CN" altLang="en-US" sz="1200" b="0" i="1" smtClean="0">
                                    <a:latin typeface="Cambria Math" panose="02040503050406030204" pitchFamily="18" charset="0"/>
                                  </a:rPr>
                                  <m:t>分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5.2</m:t>
                                </m:r>
                                <m:r>
                                  <a:rPr lang="zh-CN" altLang="en-US" sz="1200" b="0" i="1" smtClean="0">
                                    <a:latin typeface="Cambria Math" panose="02040503050406030204" pitchFamily="18" charset="0"/>
                                  </a:rPr>
                                  <m:t>分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zh-CN" altLang="en-US" sz="1200" b="0" i="1" smtClean="0">
                                    <a:latin typeface="Cambria Math" panose="02040503050406030204" pitchFamily="18" charset="0"/>
                                  </a:rPr>
                                  <m:t>分</m:t>
                                </m:r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51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.001</a:t>
                          </a:r>
                          <a:r>
                            <a:rPr lang="zh-CN" altLang="en-US" sz="1200" dirty="0"/>
                            <a:t>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1.0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17.9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12.7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35.7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366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119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.059</a:t>
                          </a:r>
                          <a:r>
                            <a:rPr lang="zh-CN" altLang="en-US" sz="1200" dirty="0"/>
                            <a:t>秒</a:t>
                          </a:r>
                        </a:p>
                        <a:p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58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6.5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3855</a:t>
                          </a:r>
                        </a:p>
                        <a:p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2﹡10</a:t>
                          </a:r>
                          <a:endParaRPr lang="zh-CN" altLang="en-US" sz="1200" i="0" dirty="0"/>
                        </a:p>
                        <a:p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1.3﹡10</a:t>
                          </a:r>
                        </a:p>
                        <a:p>
                          <a:r>
                            <a:rPr lang="en-US" altLang="zh-CN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zh-CN" altLang="en-US" sz="12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320601"/>
                  </p:ext>
                </p:extLst>
              </p:nvPr>
            </p:nvGraphicFramePr>
            <p:xfrm>
              <a:off x="64493" y="436645"/>
              <a:ext cx="5184576" cy="29809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72"/>
                    <a:gridCol w="720080"/>
                    <a:gridCol w="720080"/>
                    <a:gridCol w="792088"/>
                    <a:gridCol w="792088"/>
                    <a:gridCol w="720080"/>
                    <a:gridCol w="792088"/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zh-CN" altLang="en-US" sz="1100" kern="1200" dirty="0" smtClean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时间复杂度函数</a:t>
                          </a:r>
                          <a:endParaRPr lang="zh-CN" altLang="en-US" sz="1100" kern="1200" dirty="0">
                            <a:solidFill>
                              <a:schemeClr val="bg1"/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                              </a:t>
                          </a:r>
                          <a:r>
                            <a:rPr lang="zh-CN" altLang="en-US" sz="1400" b="1" kern="1200" dirty="0" smtClean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问题规模</a:t>
                          </a:r>
                          <a:endParaRPr lang="zh-CN" altLang="en-US" sz="1400" b="1" kern="1200" dirty="0">
                            <a:solidFill>
                              <a:schemeClr val="bg1"/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29185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40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60</a:t>
                          </a:r>
                          <a:endParaRPr lang="zh-CN" altLang="en-US" sz="14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191667" r="-700000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525" t="-191667" r="-534746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1525" t="-191667" r="-434746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4615" t="-191667" r="-294615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61832" t="-191667" r="-192366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2712" t="-191667" r="-113559" b="-5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6154" t="-191667" r="-3077" b="-540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291667" r="-700000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525" t="-291667" r="-53474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1525" t="-291667" r="-43474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4615" t="-291667" r="-294615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61832" t="-291667" r="-19236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2712" t="-291667" r="-11355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6154" t="-291667" r="-3077" b="-440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385246" r="-700000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525" t="-385246" r="-534746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1525" t="-385246" r="-434746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4615" t="-385246" r="-294615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61832" t="-385246" r="-192366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2712" t="-385246" r="-113559" b="-3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6154" t="-385246" r="-3077" b="-33278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493333" r="-700000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525" t="-493333" r="-534746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1525" t="-493333" r="-434746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4615" t="-493333" r="-294615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61832" t="-493333" r="-192366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2712" t="-493333" r="-11355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56154" t="-493333" r="-3077" b="-23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593333" r="-700000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 smtClean="0"/>
                            <a:t>.001</a:t>
                          </a:r>
                          <a:r>
                            <a:rPr lang="zh-CN" altLang="en-US" sz="1200" dirty="0" smtClean="0"/>
                            <a:t>秒</a:t>
                          </a:r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1.0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秒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17.9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分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12.7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天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35.7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年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366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5" t="-554667" r="-70000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smtClean="0"/>
                            <a:t>.059</a:t>
                          </a:r>
                          <a:r>
                            <a:rPr lang="zh-CN" altLang="en-US" sz="1200" dirty="0" smtClean="0"/>
                            <a:t>秒</a:t>
                          </a:r>
                        </a:p>
                        <a:p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58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分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6.5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年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3855</a:t>
                          </a:r>
                        </a:p>
                        <a:p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2﹡10</a:t>
                          </a:r>
                          <a:endParaRPr lang="zh-CN" altLang="en-US" sz="1200" i="0" dirty="0" smtClean="0"/>
                        </a:p>
                        <a:p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1.3﹡10</a:t>
                          </a:r>
                        </a:p>
                        <a:p>
                          <a:r>
                            <a:rPr lang="en-US" altLang="zh-CN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zh-CN" altLang="en-US" sz="1200" b="0" i="0" kern="120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世纪</a:t>
                          </a:r>
                          <a:endParaRPr lang="zh-CN" altLang="en-US" sz="12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5" name="组合 4"/>
          <p:cNvGrpSpPr/>
          <p:nvPr/>
        </p:nvGrpSpPr>
        <p:grpSpPr>
          <a:xfrm>
            <a:off x="279324" y="1059582"/>
            <a:ext cx="5040560" cy="2123420"/>
            <a:chOff x="2177951" y="1770458"/>
            <a:chExt cx="5251596" cy="2072180"/>
          </a:xfrm>
        </p:grpSpPr>
        <p:sp>
          <p:nvSpPr>
            <p:cNvPr id="3" name="矩形 2"/>
            <p:cNvSpPr/>
            <p:nvPr/>
          </p:nvSpPr>
          <p:spPr>
            <a:xfrm>
              <a:off x="2177951" y="2905158"/>
              <a:ext cx="3241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  5</a:t>
              </a:r>
              <a:endParaRPr lang="zh-CN" altLang="en-US" sz="11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995572" y="1783422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-5</a:t>
              </a:r>
              <a:endParaRPr lang="zh-CN" altLang="en-US" sz="11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008050" y="2158501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-4</a:t>
              </a:r>
              <a:endParaRPr lang="zh-CN" altLang="en-US" sz="11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03729" y="2491089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-3</a:t>
              </a:r>
              <a:endParaRPr lang="zh-CN" altLang="en-US" sz="11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030065" y="2845852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-1</a:t>
              </a:r>
              <a:endParaRPr lang="zh-CN" altLang="en-US" sz="11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20722" y="3581028"/>
              <a:ext cx="30168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/>
                <a:t> 8</a:t>
              </a:r>
              <a:endParaRPr lang="zh-CN" altLang="en-US" sz="11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44309" y="3570796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/>
                <a:t>13</a:t>
              </a:r>
              <a:endParaRPr lang="zh-CN" altLang="en-US" sz="11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692712" y="1783423"/>
              <a:ext cx="46198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     -5</a:t>
              </a:r>
              <a:endParaRPr lang="zh-CN" altLang="en-US" sz="11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673392" y="2137256"/>
              <a:ext cx="49244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      -4</a:t>
              </a:r>
              <a:endParaRPr lang="zh-CN" altLang="en-US" sz="11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73392" y="2491089"/>
              <a:ext cx="49244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      -3</a:t>
              </a:r>
              <a:endParaRPr lang="zh-CN" altLang="en-US" sz="11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52042" y="1783423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-5</a:t>
              </a:r>
              <a:endParaRPr lang="zh-CN" altLang="en-US" sz="11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652042" y="2158906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-4</a:t>
              </a:r>
              <a:endParaRPr lang="zh-CN" altLang="en-US" sz="11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680648" y="2487654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-3</a:t>
              </a:r>
              <a:endParaRPr lang="zh-CN" altLang="en-US" sz="11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472233" y="1783423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-5</a:t>
              </a:r>
              <a:endParaRPr lang="zh-CN" altLang="en-US" sz="11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472234" y="2131374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-4</a:t>
              </a:r>
              <a:endParaRPr lang="zh-CN" altLang="en-US" sz="11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505161" y="2509498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-3</a:t>
              </a:r>
              <a:endParaRPr lang="zh-CN" altLang="en-US" sz="11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249058" y="1770459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-5</a:t>
              </a:r>
              <a:endParaRPr lang="zh-CN" altLang="en-US" sz="11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292427" y="2137256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-4</a:t>
              </a:r>
              <a:endParaRPr lang="zh-CN" altLang="en-US" sz="11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18055" y="2477971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-3</a:t>
              </a:r>
              <a:endParaRPr lang="zh-CN" altLang="en-US" sz="11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039030" y="1770458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-5</a:t>
              </a:r>
              <a:endParaRPr lang="zh-CN" altLang="en-US" sz="11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081529" y="2158906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-4</a:t>
              </a:r>
              <a:endParaRPr lang="zh-CN" altLang="en-US" sz="11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119847" y="2499742"/>
              <a:ext cx="3097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-3</a:t>
              </a:r>
              <a:endParaRPr lang="zh-CN" altLang="en-US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27822" y="1803611"/>
              <a:ext cx="3609079" cy="3231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2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17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49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0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2362"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时间复杂度函数</a:t>
                          </a:r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</a:t>
                          </a:r>
                          <a:r>
                            <a:rPr lang="zh-CN" altLang="en-US" sz="1100" b="1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小时可解的问题实例的最大规模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54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快</a:t>
                          </a:r>
                          <a:r>
                            <a:rPr lang="en-US" altLang="zh-CN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100</a:t>
                          </a: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倍</a:t>
                          </a:r>
                          <a:endParaRPr lang="en-US" altLang="zh-CN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快</a:t>
                          </a:r>
                          <a:r>
                            <a:rPr lang="en-US" altLang="zh-CN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1000</a:t>
                          </a: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倍</a:t>
                          </a:r>
                          <a:endParaRPr lang="en-US" altLang="zh-CN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  <a:p>
                          <a:endParaRPr lang="zh-CN" altLang="en-US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oMath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oMath>
                          </a14:m>
                          <a:endParaRPr lang="zh-CN" altLang="en-US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10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oMath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1.6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³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4.64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 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 2.5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.98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+6.64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+9.97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55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CN" alt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+4.19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</m:t>
                              </m:r>
                            </m:oMath>
                          </a14:m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+6.29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567909"/>
                  </p:ext>
                </p:extLst>
              </p:nvPr>
            </p:nvGraphicFramePr>
            <p:xfrm>
              <a:off x="5327822" y="1803611"/>
              <a:ext cx="3609079" cy="3231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22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17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49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0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2362"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时间复杂度函数</a:t>
                          </a:r>
                        </a:p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</a:t>
                          </a:r>
                          <a:r>
                            <a:rPr lang="zh-CN" altLang="en-US" sz="1100" b="1" kern="1200" dirty="0">
                              <a:solidFill>
                                <a:schemeClr val="bg1"/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小时可解的问题实例的最大规模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43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快</a:t>
                          </a:r>
                          <a:r>
                            <a:rPr lang="en-US" altLang="zh-CN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100</a:t>
                          </a: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倍</a:t>
                          </a:r>
                          <a:endParaRPr lang="en-US" altLang="zh-CN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  <a:p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快</a:t>
                          </a:r>
                          <a:r>
                            <a:rPr lang="en-US" altLang="zh-CN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1000</a:t>
                          </a: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倍</a:t>
                          </a:r>
                          <a:endParaRPr lang="en-US" altLang="zh-CN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1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微软雅黑" pitchFamily="34" charset="-122"/>
                              <a:ea typeface="微软雅黑" pitchFamily="34" charset="-122"/>
                              <a:cs typeface="+mn-cs"/>
                            </a:rPr>
                            <a:t>计算机</a:t>
                          </a:r>
                        </a:p>
                        <a:p>
                          <a:endParaRPr lang="zh-CN" altLang="en-US" sz="11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微软雅黑" pitchFamily="34" charset="-122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286207" r="-30422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286207" r="-300000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286207" r="-116000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286207" r="-2353" b="-5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386207" r="-30422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386207" r="-300000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386207" r="-116000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386207" r="-2353" b="-4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503571" r="-304225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503571" r="-300000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503571" r="-116000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503571" r="-2353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582759" r="-30422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582759" r="-30000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582759" r="-11600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582759" r="-235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682759" r="-304225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682759" r="-300000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682759" r="-116000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682759" r="-2353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08" t="-782759" r="-304225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3333" t="-782759" r="-300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8000" t="-782759" r="-116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36471" t="-782759" r="-2353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组合 31"/>
          <p:cNvGrpSpPr/>
          <p:nvPr/>
        </p:nvGrpSpPr>
        <p:grpSpPr>
          <a:xfrm>
            <a:off x="5696158" y="2976762"/>
            <a:ext cx="2934346" cy="2074505"/>
            <a:chOff x="5696158" y="2976762"/>
            <a:chExt cx="2934346" cy="2074505"/>
          </a:xfrm>
        </p:grpSpPr>
        <p:sp>
          <p:nvSpPr>
            <p:cNvPr id="33" name="矩形 32"/>
            <p:cNvSpPr/>
            <p:nvPr/>
          </p:nvSpPr>
          <p:spPr>
            <a:xfrm>
              <a:off x="5696158" y="3947884"/>
              <a:ext cx="311103" cy="268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Cambria Math" panose="02040503050406030204" pitchFamily="18" charset="0"/>
                </a:rPr>
                <a:t>  5</a:t>
              </a:r>
              <a:endParaRPr lang="zh-CN" altLang="en-US" sz="1100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588224" y="2976762"/>
              <a:ext cx="263214" cy="2074505"/>
              <a:chOff x="6588224" y="2976762"/>
              <a:chExt cx="263214" cy="20745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588224" y="297676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1</a:t>
                </a:r>
                <a:endParaRPr lang="zh-CN" altLang="en-US" sz="1100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588224" y="3291830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2</a:t>
                </a:r>
                <a:endParaRPr lang="zh-CN" altLang="en-US" sz="1100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588224" y="367829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3</a:t>
                </a:r>
                <a:endParaRPr lang="zh-CN" altLang="en-US" sz="1100" dirty="0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588224" y="4052183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4</a:t>
                </a:r>
                <a:endParaRPr lang="zh-CN" altLang="en-US" sz="110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588224" y="4426074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5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588224" y="4789657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6</a:t>
                </a:r>
                <a:endParaRPr lang="zh-CN" altLang="en-US" sz="1100" dirty="0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020272" y="3004778"/>
              <a:ext cx="675343" cy="2046489"/>
              <a:chOff x="6187905" y="2976762"/>
              <a:chExt cx="675343" cy="2046489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6588224" y="297676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1</a:t>
                </a:r>
                <a:endParaRPr lang="zh-CN" altLang="en-US" sz="11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588224" y="3291830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2</a:t>
                </a:r>
                <a:endParaRPr lang="zh-CN" altLang="en-US" sz="11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588224" y="367829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3</a:t>
                </a:r>
                <a:endParaRPr lang="zh-CN" altLang="en-US" sz="110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600034" y="4024167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4</a:t>
                </a:r>
                <a:endParaRPr lang="zh-CN" altLang="en-US" sz="1100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6187905" y="4398058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5</a:t>
                </a:r>
                <a:endParaRPr lang="zh-CN" altLang="en-US" sz="1100" dirty="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187905" y="4761641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6</a:t>
                </a:r>
                <a:endParaRPr lang="zh-CN" altLang="en-US" sz="1100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955161" y="2993760"/>
              <a:ext cx="675343" cy="2057507"/>
              <a:chOff x="6187905" y="2976762"/>
              <a:chExt cx="675343" cy="205750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588224" y="297676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1</a:t>
                </a:r>
                <a:endParaRPr lang="zh-CN" altLang="en-US" sz="110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6588224" y="3291830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2</a:t>
                </a:r>
                <a:endParaRPr lang="zh-CN" altLang="en-US" sz="11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6588224" y="3678292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3</a:t>
                </a:r>
                <a:endParaRPr lang="zh-CN" altLang="en-US" sz="110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600034" y="4024167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4</a:t>
                </a:r>
                <a:endParaRPr lang="zh-CN" altLang="en-US" sz="11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187905" y="4398058"/>
                <a:ext cx="29367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 5</a:t>
                </a:r>
                <a:endParaRPr lang="zh-CN" altLang="en-US" sz="1100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217332" y="4772659"/>
                <a:ext cx="26321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latin typeface="Cambria Math" panose="02040503050406030204" pitchFamily="18" charset="0"/>
                  </a:rPr>
                  <a:t>6</a:t>
                </a:r>
                <a:endParaRPr lang="zh-CN" altLang="en-US" sz="1100" dirty="0"/>
              </a:p>
            </p:txBody>
          </p:sp>
        </p:grp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C2ED393-63BC-2641-805C-D0407703A16C}"/>
              </a:ext>
            </a:extLst>
          </p:cNvPr>
          <p:cNvSpPr/>
          <p:nvPr/>
        </p:nvSpPr>
        <p:spPr>
          <a:xfrm>
            <a:off x="683568" y="1131590"/>
            <a:ext cx="4565501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2ACF544-458F-C544-8865-0C3CD7AD5EA8}"/>
              </a:ext>
            </a:extLst>
          </p:cNvPr>
          <p:cNvSpPr/>
          <p:nvPr/>
        </p:nvSpPr>
        <p:spPr>
          <a:xfrm>
            <a:off x="683568" y="1491630"/>
            <a:ext cx="4565501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17BF694-985B-6447-B10F-34C5DD2C5860}"/>
              </a:ext>
            </a:extLst>
          </p:cNvPr>
          <p:cNvSpPr/>
          <p:nvPr/>
        </p:nvSpPr>
        <p:spPr>
          <a:xfrm>
            <a:off x="683568" y="1851670"/>
            <a:ext cx="4565501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A4D0CB5-C6CE-2B48-B6A5-02AE3E4E68AE}"/>
              </a:ext>
            </a:extLst>
          </p:cNvPr>
          <p:cNvSpPr/>
          <p:nvPr/>
        </p:nvSpPr>
        <p:spPr>
          <a:xfrm>
            <a:off x="683568" y="2211710"/>
            <a:ext cx="4565501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B3DB6C2-BE49-C045-8EB7-997235C65310}"/>
              </a:ext>
            </a:extLst>
          </p:cNvPr>
          <p:cNvSpPr/>
          <p:nvPr/>
        </p:nvSpPr>
        <p:spPr>
          <a:xfrm>
            <a:off x="683568" y="2607291"/>
            <a:ext cx="4565501" cy="415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66D6C25-460D-6943-8693-3A8C2A81C59F}"/>
              </a:ext>
            </a:extLst>
          </p:cNvPr>
          <p:cNvSpPr/>
          <p:nvPr/>
        </p:nvSpPr>
        <p:spPr>
          <a:xfrm>
            <a:off x="683568" y="3003798"/>
            <a:ext cx="4565501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3F30089-75E0-F743-90EF-9FD91E663B67}"/>
              </a:ext>
            </a:extLst>
          </p:cNvPr>
          <p:cNvSpPr/>
          <p:nvPr/>
        </p:nvSpPr>
        <p:spPr>
          <a:xfrm>
            <a:off x="6228184" y="2842197"/>
            <a:ext cx="2736304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CD9B21D-91CD-4048-998E-99B917737B21}"/>
              </a:ext>
            </a:extLst>
          </p:cNvPr>
          <p:cNvSpPr/>
          <p:nvPr/>
        </p:nvSpPr>
        <p:spPr>
          <a:xfrm>
            <a:off x="6228184" y="3202237"/>
            <a:ext cx="2736304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 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9CD9E2-7DD9-2846-9C2A-2A1CE1304C53}"/>
              </a:ext>
            </a:extLst>
          </p:cNvPr>
          <p:cNvSpPr/>
          <p:nvPr/>
        </p:nvSpPr>
        <p:spPr>
          <a:xfrm>
            <a:off x="6228184" y="3562277"/>
            <a:ext cx="2736304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0BA0B27-4898-7944-BFCF-13D86A5DEB99}"/>
              </a:ext>
            </a:extLst>
          </p:cNvPr>
          <p:cNvSpPr/>
          <p:nvPr/>
        </p:nvSpPr>
        <p:spPr>
          <a:xfrm>
            <a:off x="6228184" y="3922317"/>
            <a:ext cx="2736304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3FD25CC-E94D-9F43-82C2-AB7947456CDC}"/>
              </a:ext>
            </a:extLst>
          </p:cNvPr>
          <p:cNvSpPr/>
          <p:nvPr/>
        </p:nvSpPr>
        <p:spPr>
          <a:xfrm>
            <a:off x="6228184" y="4317898"/>
            <a:ext cx="2736304" cy="415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4401627-93CF-B444-B3C5-22BB911706C2}"/>
              </a:ext>
            </a:extLst>
          </p:cNvPr>
          <p:cNvSpPr/>
          <p:nvPr/>
        </p:nvSpPr>
        <p:spPr>
          <a:xfrm>
            <a:off x="6228184" y="4714405"/>
            <a:ext cx="2736304" cy="37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257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4920" y="51470"/>
            <a:ext cx="357020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非递归算法时间复杂性分析</a:t>
            </a:r>
          </a:p>
        </p:txBody>
      </p:sp>
      <p:sp>
        <p:nvSpPr>
          <p:cNvPr id="19" name="矩形 18"/>
          <p:cNvSpPr/>
          <p:nvPr/>
        </p:nvSpPr>
        <p:spPr>
          <a:xfrm>
            <a:off x="467544" y="1203598"/>
            <a:ext cx="7993260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1259257"/>
            <a:ext cx="7056784" cy="111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确定关键操作：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可以是高级程序设计语言中的赋值、比较、算术运算、逻辑运算、读写单个常量或单个变量等操作（一般被看作是基本操作，并约定所用的时间都是一个单位）；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也可以是由常数个基本操作构成的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7544" y="2787774"/>
            <a:ext cx="799326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9924" y="1351096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495" y="13824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9924" y="2839018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495" y="28703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87624" y="2812618"/>
            <a:ext cx="7056784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计算关键操作总的执行步数：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一般是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的形式。</a:t>
            </a:r>
          </a:p>
        </p:txBody>
      </p:sp>
      <p:sp>
        <p:nvSpPr>
          <p:cNvPr id="26" name="矩形 25"/>
          <p:cNvSpPr/>
          <p:nvPr/>
        </p:nvSpPr>
        <p:spPr>
          <a:xfrm>
            <a:off x="467544" y="3699034"/>
            <a:ext cx="799326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9924" y="3750278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9495" y="37816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87624" y="3723878"/>
            <a:ext cx="7056784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求解其渐进阶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：并用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O(.)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466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6"/>
            <a:ext cx="7056784" cy="823263"/>
            <a:chOff x="4218409" y="1056928"/>
            <a:chExt cx="7056784" cy="823263"/>
          </a:xfrm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319486"/>
              <a:ext cx="6847210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给定数组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（长度为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）和数 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，判断数组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中是否包含 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614350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163296"/>
            <a:ext cx="6724912" cy="1815882"/>
            <a:chOff x="2123728" y="1542614"/>
            <a:chExt cx="6724912" cy="1815882"/>
          </a:xfrm>
        </p:grpSpPr>
        <p:sp>
          <p:nvSpPr>
            <p:cNvPr id="43" name="文本框 4"/>
            <p:cNvSpPr txBox="1"/>
            <p:nvPr/>
          </p:nvSpPr>
          <p:spPr>
            <a:xfrm>
              <a:off x="2123728" y="1542614"/>
              <a:ext cx="54726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bool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isExist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(float* </a:t>
              </a:r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iArray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n, float t)</a:t>
              </a:r>
            </a:p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{</a:t>
              </a:r>
            </a:p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   for (</a:t>
              </a:r>
              <a:r>
                <a:rPr lang="en-US" altLang="zh-CN" sz="14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i = 0; i &lt; n; i++){</a:t>
              </a:r>
            </a:p>
            <a:p>
              <a:pPr lvl="1"/>
              <a:r>
                <a:rPr lang="en-US" altLang="zh-CN" sz="14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if (</a:t>
              </a:r>
              <a:r>
                <a:rPr lang="en-US" altLang="zh-CN" sz="14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</a:t>
              </a:r>
              <a:r>
                <a:rPr lang="en-US" altLang="zh-CN" sz="14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[i] == t)</a:t>
              </a:r>
            </a:p>
            <a:p>
              <a:pPr lvl="1"/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    return true;</a:t>
              </a:r>
            </a:p>
            <a:p>
              <a:pPr lvl="1"/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  <a:p>
              <a:pPr lvl="1"/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return false;</a:t>
              </a:r>
            </a:p>
            <a:p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336550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"/>
              <p:cNvSpPr txBox="1"/>
              <p:nvPr/>
            </p:nvSpPr>
            <p:spPr>
              <a:xfrm>
                <a:off x="971600" y="4249420"/>
                <a:ext cx="1876026" cy="338554"/>
              </a:xfrm>
              <a:prstGeom prst="rect">
                <a:avLst/>
              </a:prstGeom>
              <a:noFill/>
              <a:ln w="28575">
                <a:solidFill>
                  <a:srgbClr val="60C7FA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时间复杂度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49420"/>
                <a:ext cx="1876026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958" t="-1639" b="-14754"/>
                </a:stretch>
              </a:blipFill>
              <a:ln w="28575">
                <a:solidFill>
                  <a:srgbClr val="60C7F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614987" y="2644766"/>
                <a:ext cx="974049" cy="2769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87" y="2644766"/>
                <a:ext cx="97404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375" r="-1875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6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6"/>
            <a:ext cx="7056784" cy="823263"/>
            <a:chOff x="4218409" y="1056928"/>
            <a:chExt cx="7056784" cy="8232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319486"/>
              <a:ext cx="6847210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给定数组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（长度为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）和数 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，判断数组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中是否包含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614350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163296"/>
            <a:ext cx="6724912" cy="2308335"/>
            <a:chOff x="2123728" y="1542614"/>
            <a:chExt cx="6724912" cy="2308335"/>
          </a:xfrm>
        </p:grpSpPr>
        <p:sp>
          <p:nvSpPr>
            <p:cNvPr id="43" name="文本框 4"/>
            <p:cNvSpPr txBox="1"/>
            <p:nvPr/>
          </p:nvSpPr>
          <p:spPr>
            <a:xfrm>
              <a:off x="2123728" y="1542614"/>
              <a:ext cx="54726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bool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isExist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(float*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float*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iArrayB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n, float t)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{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i = 0; i &lt; n; i++){</a:t>
              </a:r>
            </a:p>
            <a:p>
              <a:pPr lvl="1"/>
              <a:r>
                <a:rPr lang="en-US" altLang="zh-CN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if (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[i] == t)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 return true;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i = 0; i &lt; n; i++){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if (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iArrayB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[i] == t)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 return true;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return false;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850949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"/>
              <p:cNvSpPr txBox="1"/>
              <p:nvPr/>
            </p:nvSpPr>
            <p:spPr>
              <a:xfrm>
                <a:off x="1015440" y="4575639"/>
                <a:ext cx="1876026" cy="338554"/>
              </a:xfrm>
              <a:prstGeom prst="rect">
                <a:avLst/>
              </a:prstGeom>
              <a:noFill/>
              <a:ln w="28575">
                <a:solidFill>
                  <a:srgbClr val="60C7FA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时间复杂度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0" y="4575639"/>
                <a:ext cx="1876026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1282" t="-1667" b="-16667"/>
                </a:stretch>
              </a:blipFill>
              <a:ln w="28575">
                <a:solidFill>
                  <a:srgbClr val="60C7F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6"/>
          <p:cNvSpPr txBox="1"/>
          <p:nvPr/>
        </p:nvSpPr>
        <p:spPr>
          <a:xfrm>
            <a:off x="4932040" y="4575639"/>
            <a:ext cx="2085827" cy="415498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想想与例</a:t>
            </a:r>
            <a:r>
              <a:rPr lang="en-US" altLang="zh-CN" dirty="0"/>
              <a:t>1</a:t>
            </a:r>
            <a:r>
              <a:rPr lang="zh-CN" altLang="en-US" dirty="0"/>
              <a:t>的区别哦！！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759407" y="2750200"/>
                <a:ext cx="1102289" cy="2769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=2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07" y="2750200"/>
                <a:ext cx="11022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867" r="-38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2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6"/>
            <a:ext cx="7056784" cy="823263"/>
            <a:chOff x="4218409" y="1056928"/>
            <a:chExt cx="7056784" cy="8232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319486"/>
              <a:ext cx="6847210" cy="41819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（长度为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），判断数组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中是否包含相同元素？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614350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163296"/>
            <a:ext cx="6724912" cy="1776606"/>
            <a:chOff x="2123728" y="1542614"/>
            <a:chExt cx="6724912" cy="1776606"/>
          </a:xfrm>
        </p:grpSpPr>
        <p:sp>
          <p:nvSpPr>
            <p:cNvPr id="43" name="文本框 4"/>
            <p:cNvSpPr txBox="1"/>
            <p:nvPr/>
          </p:nvSpPr>
          <p:spPr>
            <a:xfrm>
              <a:off x="2123728" y="1542614"/>
              <a:ext cx="5472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bool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isCommon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(float*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float*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iArrayB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n)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{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i = 0; i &lt; n; i++){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     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j = 0; j &lt; n;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j++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          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if (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[i] == 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iArrayB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[j])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	  return true;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}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return false;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319220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"/>
              <p:cNvSpPr txBox="1"/>
              <p:nvPr/>
            </p:nvSpPr>
            <p:spPr>
              <a:xfrm>
                <a:off x="1011297" y="4328872"/>
                <a:ext cx="1964192" cy="338554"/>
              </a:xfrm>
              <a:prstGeom prst="rect">
                <a:avLst/>
              </a:prstGeom>
              <a:noFill/>
              <a:ln w="28575">
                <a:solidFill>
                  <a:srgbClr val="60C7FA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时间复杂度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/>
                      </a:rPr>
                      <m:t>²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97" y="4328872"/>
                <a:ext cx="1964192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1223" t="-1639" b="-14754"/>
                </a:stretch>
              </a:blipFill>
              <a:ln w="28575">
                <a:solidFill>
                  <a:srgbClr val="60C7F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731698" y="2624994"/>
                <a:ext cx="1034194" cy="27065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b="0" i="1" baseline="30000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baseline="30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624994"/>
                <a:ext cx="1034194" cy="270652"/>
              </a:xfrm>
              <a:prstGeom prst="rect">
                <a:avLst/>
              </a:prstGeom>
              <a:blipFill rotWithShape="0">
                <a:blip r:embed="rId3"/>
                <a:stretch>
                  <a:fillRect l="-5294" r="-2941" b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6"/>
            <a:ext cx="7056784" cy="823263"/>
            <a:chOff x="4218409" y="1056928"/>
            <a:chExt cx="7056784" cy="82326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056784" cy="823263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319486"/>
              <a:ext cx="6847210" cy="41819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（长度为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），判断数组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中是否包含重复元素？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614350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163296"/>
            <a:ext cx="6724912" cy="1776606"/>
            <a:chOff x="2123728" y="1542614"/>
            <a:chExt cx="6724912" cy="1776606"/>
          </a:xfrm>
        </p:grpSpPr>
        <p:sp>
          <p:nvSpPr>
            <p:cNvPr id="43" name="文本框 4"/>
            <p:cNvSpPr txBox="1"/>
            <p:nvPr/>
          </p:nvSpPr>
          <p:spPr>
            <a:xfrm>
              <a:off x="2123728" y="1542614"/>
              <a:ext cx="5472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bool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isDuplicate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(float*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n)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{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i = 0; i &lt; n; i++){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for 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j = i + 1; j &lt; n; j++)</a:t>
              </a:r>
            </a:p>
            <a:p>
              <a:pPr lvl="1"/>
              <a:r>
                <a:rPr lang="en-US" altLang="zh-CN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       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if (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[i] == </a:t>
              </a:r>
              <a:r>
                <a:rPr lang="en-US" altLang="zh-CN" sz="1200" b="1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[j])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         return true;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  <a:p>
              <a:pPr lvl="1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return false;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319220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"/>
              <p:cNvSpPr txBox="1"/>
              <p:nvPr/>
            </p:nvSpPr>
            <p:spPr>
              <a:xfrm>
                <a:off x="1015440" y="4316492"/>
                <a:ext cx="1964192" cy="338554"/>
              </a:xfrm>
              <a:prstGeom prst="rect">
                <a:avLst/>
              </a:prstGeom>
              <a:noFill/>
              <a:ln w="28575">
                <a:solidFill>
                  <a:srgbClr val="60C7FA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时间复杂度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/>
                      </a:rPr>
                      <m:t>²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0" y="4316492"/>
                <a:ext cx="1964192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1223" t="-1639" b="-14754"/>
                </a:stretch>
              </a:blipFill>
              <a:ln w="28575">
                <a:solidFill>
                  <a:srgbClr val="60C7F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6"/>
          <p:cNvSpPr txBox="1"/>
          <p:nvPr/>
        </p:nvSpPr>
        <p:spPr>
          <a:xfrm>
            <a:off x="3998341" y="4227934"/>
            <a:ext cx="2085827" cy="415498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想想与例</a:t>
            </a:r>
            <a:r>
              <a:rPr lang="en-US" altLang="zh-CN" dirty="0"/>
              <a:t>3</a:t>
            </a:r>
            <a:r>
              <a:rPr lang="zh-CN" altLang="en-US" dirty="0"/>
              <a:t>的区别哦！！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958687" y="2484336"/>
                <a:ext cx="3098990" cy="49244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sz="16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charset="0"/>
                        </a:rPr>
                        <m:t>+…+1</m:t>
                      </m:r>
                    </m:oMath>
                  </m:oMathPara>
                </a14:m>
                <a:endParaRPr kumimoji="1" lang="en-US" altLang="zh-CN" sz="1600" b="0" dirty="0"/>
              </a:p>
              <a:p>
                <a:r>
                  <a:rPr kumimoji="1" lang="en-US" altLang="zh-CN" sz="1600" dirty="0"/>
                  <a:t>          =  (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prstClr val="black"/>
                        </a:solidFill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baseline="30000" smtClean="0">
                        <a:solidFill>
                          <a:prstClr val="black"/>
                        </a:solidFill>
                        <a:latin typeface="Cambria Math" charset="0"/>
                      </a:rPr>
                      <m:t>2</m:t>
                    </m:r>
                    <m:r>
                      <a:rPr kumimoji="1" lang="en-US" altLang="zh-CN" sz="1600" i="1">
                        <a:solidFill>
                          <a:prstClr val="black"/>
                        </a:solidFill>
                        <a:latin typeface="Cambria Math" charset="0"/>
                      </a:rPr>
                      <m:t>−</m:t>
                    </m:r>
                    <m:r>
                      <a:rPr kumimoji="1" lang="en-US" altLang="zh-CN" sz="16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)/2</m:t>
                    </m:r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687" y="2484336"/>
                <a:ext cx="3098990" cy="492443"/>
              </a:xfrm>
              <a:prstGeom prst="rect">
                <a:avLst/>
              </a:prstGeom>
              <a:blipFill rotWithShape="0"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6"/>
            <a:ext cx="7128792" cy="904597"/>
            <a:chOff x="4218409" y="1056928"/>
            <a:chExt cx="7128792" cy="90459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128792" cy="904597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319486"/>
              <a:ext cx="6847210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给定升序排列的整数数组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（长度为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）和整数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，判断数组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中是否包含元素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，如果存在则返回其位置，否则返回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707654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207642"/>
            <a:ext cx="6724912" cy="2308324"/>
            <a:chOff x="2123728" y="1205434"/>
            <a:chExt cx="6724912" cy="2308324"/>
          </a:xfrm>
        </p:grpSpPr>
        <p:sp>
          <p:nvSpPr>
            <p:cNvPr id="43" name="文本框 4"/>
            <p:cNvSpPr txBox="1"/>
            <p:nvPr/>
          </p:nvSpPr>
          <p:spPr>
            <a:xfrm>
              <a:off x="2223904" y="1205434"/>
              <a:ext cx="54726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BinarySearch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*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n,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x)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{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left=0;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right=n-1;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while(left&lt;=right)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{</a:t>
              </a:r>
            </a:p>
            <a:p>
              <a:pPr lvl="1"/>
              <a:r>
                <a:rPr lang="en-US" altLang="zh-CN" sz="12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 middle=(</a:t>
              </a:r>
              <a:r>
                <a:rPr lang="en-US" altLang="zh-CN" sz="1200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left+right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)/2;</a:t>
              </a:r>
            </a:p>
            <a:p>
              <a:pPr lvl="1"/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    if(x== </a:t>
              </a:r>
              <a:r>
                <a:rPr lang="en-US" altLang="zh-CN" sz="1200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[middle])  return middle;</a:t>
              </a:r>
            </a:p>
            <a:p>
              <a:pPr lvl="1"/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    if(x&gt; </a:t>
              </a:r>
              <a:r>
                <a:rPr lang="en-US" altLang="zh-CN" sz="1200" dirty="0" err="1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iArrayA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[middle])  left=middle+1;</a:t>
              </a:r>
            </a:p>
            <a:p>
              <a:pPr lvl="1"/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    else  right=middle – 1;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}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return –1; //</a:t>
              </a: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未找到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x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513758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p:sp>
        <p:nvSpPr>
          <p:cNvPr id="22" name="文本框 5"/>
          <p:cNvSpPr txBox="1"/>
          <p:nvPr/>
        </p:nvSpPr>
        <p:spPr>
          <a:xfrm>
            <a:off x="1015440" y="4681468"/>
            <a:ext cx="2620456" cy="338554"/>
          </a:xfrm>
          <a:prstGeom prst="rect">
            <a:avLst/>
          </a:prstGeom>
          <a:noFill/>
          <a:ln w="28575">
            <a:solidFill>
              <a:srgbClr val="60C7FA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时间复杂度：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O(log(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𝑁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))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788024" y="1907966"/>
            <a:ext cx="4252402" cy="2391976"/>
            <a:chOff x="4788024" y="1851670"/>
            <a:chExt cx="4252402" cy="2391976"/>
          </a:xfrm>
        </p:grpSpPr>
        <p:pic>
          <p:nvPicPr>
            <p:cNvPr id="1028" name="Picture 4" descr="https://www.topcoder.com/wp-content/media/2017/07/image1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851670"/>
              <a:ext cx="4252402" cy="239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376" y="2697573"/>
              <a:ext cx="152667" cy="16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5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4920" y="51470"/>
            <a:ext cx="32880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递归算法时间复杂性分析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611188" y="812200"/>
            <a:ext cx="7993260" cy="12554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3648" y="843558"/>
            <a:ext cx="7200800" cy="122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分析递归程序的结构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，确定每一逻辑块的时间复杂性，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非递归的程序块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（或者子函数）用非递归方法分析其复杂性；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的复杂性则跟据其输入规模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递归地表示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1188" y="2399858"/>
            <a:ext cx="799326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3568" y="915566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139" y="9782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3568" y="2451102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139" y="24824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3648" y="2424702"/>
            <a:ext cx="7056784" cy="43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构造复杂度函数的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递推方程</a:t>
            </a:r>
          </a:p>
        </p:txBody>
      </p:sp>
      <p:sp>
        <p:nvSpPr>
          <p:cNvPr id="18" name="矩形 17"/>
          <p:cNvSpPr/>
          <p:nvPr/>
        </p:nvSpPr>
        <p:spPr>
          <a:xfrm>
            <a:off x="611188" y="3435846"/>
            <a:ext cx="799326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3568" y="3487090"/>
            <a:ext cx="432048" cy="432048"/>
          </a:xfrm>
          <a:prstGeom prst="rect">
            <a:avLst/>
          </a:prstGeom>
          <a:solidFill>
            <a:srgbClr val="F77A2D"/>
          </a:solidFill>
          <a:ln>
            <a:noFill/>
          </a:ln>
          <a:effectLst>
            <a:outerShdw blurRad="50800" dist="50800" dir="81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7A2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3139" y="35184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03648" y="3460690"/>
            <a:ext cx="7056784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求解递归方程和渐进阶，并用</a:t>
            </a:r>
            <a:r>
              <a:rPr lang="en-US" altLang="zh-CN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O(.)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32575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007007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9592" y="759507"/>
            <a:ext cx="7128792" cy="732124"/>
            <a:chOff x="4218409" y="1056929"/>
            <a:chExt cx="7128792" cy="73212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9"/>
              <a:ext cx="7128792" cy="732124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273108" y="1212988"/>
              <a:ext cx="6847210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求整数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的阶乘。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1779662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427734"/>
            <a:ext cx="6724912" cy="1656184"/>
            <a:chOff x="2123728" y="1353518"/>
            <a:chExt cx="6724912" cy="1656184"/>
          </a:xfrm>
        </p:grpSpPr>
        <p:sp>
          <p:nvSpPr>
            <p:cNvPr id="43" name="文本框 4"/>
            <p:cNvSpPr txBox="1"/>
            <p:nvPr/>
          </p:nvSpPr>
          <p:spPr>
            <a:xfrm>
              <a:off x="2223904" y="1353518"/>
              <a:ext cx="54726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long FN( long n )</a:t>
              </a:r>
            </a:p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{</a:t>
              </a:r>
            </a:p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 if (n&lt;=1)</a:t>
              </a:r>
            </a:p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     return 1;</a:t>
              </a:r>
            </a:p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 return  n * </a:t>
              </a:r>
              <a:r>
                <a:rPr lang="en-US" altLang="zh-CN" sz="1600" b="1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FN(n-1)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;</a:t>
              </a:r>
            </a:p>
            <a:p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3009702"/>
              <a:ext cx="6724912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11188" y="509510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p:sp>
        <p:nvSpPr>
          <p:cNvPr id="22" name="文本框 5"/>
          <p:cNvSpPr txBox="1"/>
          <p:nvPr/>
        </p:nvSpPr>
        <p:spPr>
          <a:xfrm>
            <a:off x="3707904" y="4465444"/>
            <a:ext cx="1891865" cy="338554"/>
          </a:xfrm>
          <a:prstGeom prst="rect">
            <a:avLst/>
          </a:prstGeom>
          <a:noFill/>
          <a:ln w="28575">
            <a:solidFill>
              <a:srgbClr val="60C7FA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时间复杂度：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O(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𝑁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076080" y="2369939"/>
          <a:ext cx="28082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651000" imgH="457200" progId="Equation.DSMT4">
                  <p:embed/>
                </p:oleObj>
              </mc:Choice>
              <mc:Fallback>
                <p:oleObj name="Equation" r:id="rId3" imgW="1651000" imgH="4572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80" y="2369939"/>
                        <a:ext cx="2808288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4920" y="51470"/>
            <a:ext cx="3090911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 ─ 直观定义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9552" y="771550"/>
            <a:ext cx="7992888" cy="1008112"/>
          </a:xfrm>
          <a:prstGeom prst="roundRect">
            <a:avLst>
              <a:gd name="adj" fmla="val 149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3568" y="843559"/>
            <a:ext cx="7775575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是算法运行所需要的计算机资源的量，需要时间资源的量称为</a:t>
            </a: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时间复杂性</a:t>
            </a:r>
            <a:r>
              <a:rPr lang="zh-CN" altLang="en-US" sz="18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需要的空间资源的量称为 </a:t>
            </a:r>
            <a:r>
              <a:rPr lang="zh-CN" altLang="en-US" sz="18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空间复杂性</a:t>
            </a:r>
            <a:endParaRPr lang="zh-CN" altLang="en-US" sz="1800" dirty="0">
              <a:solidFill>
                <a:srgbClr val="F77A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592" y="2095500"/>
            <a:ext cx="7272808" cy="83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时间复杂度和空间复杂度是只依赖于算法求解的</a:t>
            </a:r>
            <a:r>
              <a:rPr lang="zh-CN" altLang="en-US" sz="1600" b="1" dirty="0">
                <a:solidFill>
                  <a:srgbClr val="1F7B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1F7B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算法输入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592" y="2787774"/>
            <a:ext cx="7272808" cy="166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𝑁、𝐼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分别表示算法求解的问题规模和算法输入，则算法的时间复杂度𝑇和空间复杂度𝑆可以分别表示为： </a:t>
            </a:r>
          </a:p>
          <a:p>
            <a:pPr lvl="6">
              <a:lnSpc>
                <a:spcPct val="16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𝑇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𝑇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𝑁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𝐼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lvl="6">
              <a:lnSpc>
                <a:spcPct val="160000"/>
              </a:lnSpc>
            </a:pP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    𝑆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𝑆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𝑁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zh-CN" altLang="en-US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𝐼</a:t>
            </a:r>
            <a:r>
              <a:rPr lang="en-US" altLang="zh-CN" sz="1600" b="1" dirty="0">
                <a:solidFill>
                  <a:srgbClr val="F77A2D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723878"/>
            <a:ext cx="1245838" cy="12458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618386"/>
            <a:ext cx="1891682" cy="12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129073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 ─ </a:t>
            </a: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200" b="1" dirty="0">
              <a:solidFill>
                <a:srgbClr val="F9A4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52352" y="632044"/>
            <a:ext cx="7128792" cy="1400670"/>
            <a:chOff x="4218409" y="1056928"/>
            <a:chExt cx="7128792" cy="140067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4218409" y="1056928"/>
              <a:ext cx="7128792" cy="1400670"/>
            </a:xfrm>
            <a:prstGeom prst="roundRect">
              <a:avLst>
                <a:gd name="adj" fmla="val 7923"/>
              </a:avLst>
            </a:prstGeom>
            <a:solidFill>
              <a:srgbClr val="CBE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427983" y="1284996"/>
              <a:ext cx="6847210" cy="1096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三根杆子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杆上有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(N&gt;1)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穿孔圆盘，盘的尺寸由下到上依次变小。要求按下列规则将所有圆盘移至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杆：</a:t>
              </a:r>
            </a:p>
            <a:p>
              <a:pPr marL="285750" indent="-285750">
                <a:lnSpc>
                  <a:spcPts val="2000"/>
                </a:lnSpc>
                <a:buFont typeface="Wingdings" pitchFamily="2" charset="2"/>
                <a:buChar char="p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每次只能移动一个圆盘；</a:t>
              </a:r>
            </a:p>
            <a:p>
              <a:pPr marL="285750" indent="-285750">
                <a:lnSpc>
                  <a:spcPts val="2000"/>
                </a:lnSpc>
                <a:buFont typeface="Wingdings" pitchFamily="2" charset="2"/>
                <a:buChar char="p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大盘不能叠在小盘上面。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1188" y="2233196"/>
            <a:ext cx="1656556" cy="499992"/>
            <a:chOff x="611188" y="1297672"/>
            <a:chExt cx="1170503" cy="499992"/>
          </a:xfrm>
        </p:grpSpPr>
        <p:sp>
          <p:nvSpPr>
            <p:cNvPr id="41" name="对角圆角矩形 40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78133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算法描述：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5440" y="2887803"/>
            <a:ext cx="5572784" cy="1412139"/>
            <a:chOff x="2123728" y="1237523"/>
            <a:chExt cx="5572784" cy="1412139"/>
          </a:xfrm>
        </p:grpSpPr>
        <p:sp>
          <p:nvSpPr>
            <p:cNvPr id="43" name="文本框 4"/>
            <p:cNvSpPr txBox="1"/>
            <p:nvPr/>
          </p:nvSpPr>
          <p:spPr>
            <a:xfrm>
              <a:off x="2223904" y="1237523"/>
              <a:ext cx="547260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Hanoi(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n,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a,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b, </a:t>
              </a:r>
              <a:r>
                <a:rPr lang="en-US" altLang="zh-CN" sz="1200" dirty="0" err="1"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c) {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if (n&lt;=0) return 0;</a:t>
              </a:r>
            </a:p>
            <a:p>
              <a:r>
                <a:rPr lang="en-US" altLang="zh-CN" sz="12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Hanoi( n-1, a, c, b );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dirty="0">
                  <a:solidFill>
                    <a:srgbClr val="1F7BE1"/>
                  </a:solidFill>
                  <a:latin typeface="微软雅黑" pitchFamily="34" charset="-122"/>
                  <a:ea typeface="微软雅黑" pitchFamily="34" charset="-122"/>
                </a:rPr>
                <a:t>Move( a, c );</a:t>
              </a:r>
            </a:p>
            <a:p>
              <a:r>
                <a:rPr lang="en-US" altLang="zh-CN" sz="12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en-US" altLang="zh-CN" sz="1200" dirty="0">
                  <a:solidFill>
                    <a:srgbClr val="F77A2D"/>
                  </a:solidFill>
                  <a:latin typeface="微软雅黑" pitchFamily="34" charset="-122"/>
                  <a:ea typeface="微软雅黑" pitchFamily="34" charset="-122"/>
                </a:rPr>
                <a:t>Hanoi( n-1, b, a, c );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   return 1;</a:t>
              </a:r>
            </a:p>
            <a:p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}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23728" y="2649662"/>
              <a:ext cx="4420656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63948" y="382048"/>
            <a:ext cx="1656556" cy="499992"/>
            <a:chOff x="611188" y="1297672"/>
            <a:chExt cx="1170503" cy="499992"/>
          </a:xfrm>
        </p:grpSpPr>
        <p:sp>
          <p:nvSpPr>
            <p:cNvPr id="19" name="对角圆角矩形 18"/>
            <p:cNvSpPr/>
            <p:nvPr/>
          </p:nvSpPr>
          <p:spPr>
            <a:xfrm>
              <a:off x="611188" y="1419622"/>
              <a:ext cx="1170503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3030" y="1297672"/>
              <a:ext cx="1036613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5"/>
              <p:cNvSpPr txBox="1"/>
              <p:nvPr/>
            </p:nvSpPr>
            <p:spPr>
              <a:xfrm>
                <a:off x="1027985" y="4568650"/>
                <a:ext cx="1960024" cy="338554"/>
              </a:xfrm>
              <a:prstGeom prst="rect">
                <a:avLst/>
              </a:prstGeom>
              <a:noFill/>
              <a:ln w="28575">
                <a:solidFill>
                  <a:srgbClr val="60C7FA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85" y="4568650"/>
                <a:ext cx="1960024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1227" t="-1639" b="-14754"/>
                </a:stretch>
              </a:blipFill>
              <a:ln w="28575">
                <a:solidFill>
                  <a:srgbClr val="60C7FA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563888" y="3614167"/>
          <a:ext cx="1800200" cy="46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4" imgW="1752600" imgH="457200" progId="Equation.DSMT4">
                  <p:embed/>
                </p:oleObj>
              </mc:Choice>
              <mc:Fallback>
                <p:oleObj name="Equation" r:id="rId4" imgW="1752600" imgH="4572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614167"/>
                        <a:ext cx="1800200" cy="469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://hi.csdn.net/attachment/201002/2/3634917_1265128472AvM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373" y="2422674"/>
            <a:ext cx="2118052" cy="25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8"/>
          <p:cNvSpPr txBox="1"/>
          <p:nvPr/>
        </p:nvSpPr>
        <p:spPr>
          <a:xfrm>
            <a:off x="5987341" y="2005527"/>
            <a:ext cx="196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            B           C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810271" y="3021012"/>
            <a:ext cx="2264890" cy="210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9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18975"/>
            <a:ext cx="74892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编外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699780"/>
            <a:ext cx="6114078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内存算法</a:t>
            </a:r>
          </a:p>
        </p:txBody>
      </p:sp>
      <p:sp>
        <p:nvSpPr>
          <p:cNvPr id="10" name="矩形 9"/>
          <p:cNvSpPr/>
          <p:nvPr/>
        </p:nvSpPr>
        <p:spPr>
          <a:xfrm>
            <a:off x="323528" y="1120114"/>
            <a:ext cx="6114078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p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外存算法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6260" y="1714268"/>
            <a:ext cx="7690155" cy="10797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在大数据情景下，算法可能需要处理的数据规模是</a:t>
            </a:r>
            <a:r>
              <a:rPr lang="en-US" altLang="zh-CN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或者以上，无法在内存中存储和处理所有数据；</a:t>
            </a:r>
            <a:endParaRPr lang="en-US" altLang="zh-CN" sz="16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2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zh-CN" altLang="en-US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 </a:t>
            </a:r>
            <a:r>
              <a:rPr lang="en-US" altLang="zh-CN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将占用大部分的时间</a:t>
            </a: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，内存是随机存储，外存是顺序存储。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24" y="3444974"/>
            <a:ext cx="3321844" cy="1143000"/>
          </a:xfrm>
          <a:prstGeom prst="rect">
            <a:avLst/>
          </a:prstGeom>
        </p:spPr>
      </p:pic>
      <p:pic>
        <p:nvPicPr>
          <p:cNvPr id="6150" name="Picture 6" descr="硬盘内部结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28545"/>
            <a:ext cx="2376264" cy="15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70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8284" y="23007"/>
            <a:ext cx="749300" cy="363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3528" y="2643758"/>
            <a:ext cx="3441683" cy="720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在分布式情景下</a:t>
            </a:r>
            <a:r>
              <a:rPr lang="zh-CN" altLang="en-US" dirty="0"/>
              <a:t>，</a:t>
            </a:r>
            <a:r>
              <a:rPr lang="zh-CN" altLang="en-US" sz="1600" b="1" spc="15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通信模块将占用大部分的时间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843558"/>
            <a:ext cx="611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内存算法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1347376"/>
            <a:ext cx="611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外存算法</a:t>
            </a:r>
          </a:p>
        </p:txBody>
      </p:sp>
      <p:sp>
        <p:nvSpPr>
          <p:cNvPr id="12" name="矩形 11"/>
          <p:cNvSpPr/>
          <p:nvPr/>
        </p:nvSpPr>
        <p:spPr>
          <a:xfrm>
            <a:off x="251520" y="1821815"/>
            <a:ext cx="611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p"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分布式算法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FADF7-92FD-1243-9812-49586A27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183929"/>
            <a:ext cx="4428604" cy="29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9552" y="35351"/>
            <a:ext cx="749300" cy="363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2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1347614"/>
                <a:ext cx="6922216" cy="123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57175" indent="-257175">
                  <a:buAutoNum type="arabicPeriod"/>
                </a:pPr>
                <a:endParaRPr lang="en-US" altLang="zh-CN" dirty="0"/>
              </a:p>
              <a:p>
                <a:pPr marL="257175" indent="-257175">
                  <a:buFontTx/>
                  <a:buAutoNum type="arabicPeriod"/>
                </a:pPr>
                <a:r>
                  <a:rPr lang="zh-CN" altLang="en-US" dirty="0"/>
                  <a:t>试证明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 marL="257175" indent="-257175">
                  <a:buFontTx/>
                  <a:buAutoNum type="arabicPeriod"/>
                </a:pPr>
                <a:endParaRPr lang="en-US" altLang="zh-CN" dirty="0"/>
              </a:p>
              <a:p>
                <a:pPr marL="257175" indent="-257175">
                  <a:buAutoNum type="arabicPeriod"/>
                </a:pPr>
                <a:r>
                  <a:rPr lang="zh-CN" altLang="en-US" dirty="0"/>
                  <a:t>给定正函数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，试证明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6922216" cy="1235979"/>
              </a:xfrm>
              <a:prstGeom prst="rect">
                <a:avLst/>
              </a:prstGeom>
              <a:blipFill rotWithShape="0">
                <a:blip r:embed="rId2"/>
                <a:stretch>
                  <a:fillRect l="-617" t="-5911" b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6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52" name="Picture 4" descr="C:\Users\Administrator\Desktop\tooopen_141016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6" t="19706" r="2946" b="10942"/>
          <a:stretch/>
        </p:blipFill>
        <p:spPr bwMode="auto">
          <a:xfrm>
            <a:off x="0" y="0"/>
            <a:ext cx="9178925" cy="5143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</p:pic>
      <p:sp>
        <p:nvSpPr>
          <p:cNvPr id="9" name="剪去单角的矩形 8"/>
          <p:cNvSpPr/>
          <p:nvPr/>
        </p:nvSpPr>
        <p:spPr>
          <a:xfrm>
            <a:off x="107504" y="1923678"/>
            <a:ext cx="6552728" cy="1224136"/>
          </a:xfrm>
          <a:prstGeom prst="snip1Rect">
            <a:avLst>
              <a:gd name="adj" fmla="val 46110"/>
            </a:avLst>
          </a:prstGeom>
          <a:solidFill>
            <a:srgbClr val="F9A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剪去单角的矩形 3"/>
          <p:cNvSpPr/>
          <p:nvPr/>
        </p:nvSpPr>
        <p:spPr>
          <a:xfrm>
            <a:off x="-17512" y="1851670"/>
            <a:ext cx="6516216" cy="1152128"/>
          </a:xfrm>
          <a:prstGeom prst="snip1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66069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 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7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14272" y="610451"/>
            <a:ext cx="7981550" cy="92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b="1" kern="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迷宫问题</a:t>
            </a:r>
            <a:r>
              <a:rPr lang="en-US" altLang="zh-CN" b="1" kern="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zh-CN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N*N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的迷宫中，求解从入口到出口的路径，如果不存在路径则返回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14272" y="1815084"/>
            <a:ext cx="3096344" cy="1018008"/>
            <a:chOff x="539552" y="1841774"/>
            <a:chExt cx="3096344" cy="1018008"/>
          </a:xfrm>
        </p:grpSpPr>
        <p:sp>
          <p:nvSpPr>
            <p:cNvPr id="24" name="圆角矩形 23"/>
            <p:cNvSpPr/>
            <p:nvPr/>
          </p:nvSpPr>
          <p:spPr>
            <a:xfrm>
              <a:off x="539552" y="1851670"/>
              <a:ext cx="2304256" cy="1008112"/>
            </a:xfrm>
            <a:prstGeom prst="roundRect">
              <a:avLst>
                <a:gd name="adj" fmla="val 1490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ctangle 2"/>
            <p:cNvSpPr txBox="1">
              <a:spLocks noChangeArrowheads="1"/>
            </p:cNvSpPr>
            <p:nvPr/>
          </p:nvSpPr>
          <p:spPr bwMode="auto">
            <a:xfrm>
              <a:off x="756865" y="1841774"/>
              <a:ext cx="2879031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lnSpc>
                  <a:spcPct val="18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问题的规模：</a:t>
              </a:r>
            </a:p>
          </p:txBody>
        </p:sp>
        <p:sp>
          <p:nvSpPr>
            <p:cNvPr id="26" name="Rectangle 2"/>
            <p:cNvSpPr txBox="1">
              <a:spLocks noChangeArrowheads="1"/>
            </p:cNvSpPr>
            <p:nvPr/>
          </p:nvSpPr>
          <p:spPr bwMode="auto">
            <a:xfrm>
              <a:off x="756865" y="2273822"/>
              <a:ext cx="2879031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lnSpc>
                  <a:spcPct val="180000"/>
                </a:lnSpc>
                <a:spcBef>
                  <a:spcPct val="0"/>
                </a:spcBef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N=2  </a:t>
              </a:r>
              <a:r>
                <a:rPr lang="en-US" altLang="zh-CN" sz="14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VS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N=10000</a:t>
              </a:r>
            </a:p>
          </p:txBody>
        </p:sp>
      </p:grp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77058"/>
            <a:ext cx="3517056" cy="265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4920" y="51470"/>
            <a:ext cx="1313180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输入实例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95536" y="2129806"/>
            <a:ext cx="3960440" cy="1306040"/>
            <a:chOff x="539552" y="1841774"/>
            <a:chExt cx="3960440" cy="1306040"/>
          </a:xfrm>
        </p:grpSpPr>
        <p:sp>
          <p:nvSpPr>
            <p:cNvPr id="24" name="圆角矩形 23"/>
            <p:cNvSpPr/>
            <p:nvPr/>
          </p:nvSpPr>
          <p:spPr>
            <a:xfrm>
              <a:off x="539552" y="1851670"/>
              <a:ext cx="3744416" cy="1296144"/>
            </a:xfrm>
            <a:prstGeom prst="roundRect">
              <a:avLst>
                <a:gd name="adj" fmla="val 1490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ctangle 2"/>
            <p:cNvSpPr txBox="1">
              <a:spLocks noChangeArrowheads="1"/>
            </p:cNvSpPr>
            <p:nvPr/>
          </p:nvSpPr>
          <p:spPr bwMode="auto">
            <a:xfrm>
              <a:off x="756865" y="1841774"/>
              <a:ext cx="3743127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lnSpc>
                  <a:spcPct val="18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问题规模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N=10000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时，算法的输入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"/>
            <p:cNvSpPr txBox="1">
              <a:spLocks noChangeArrowheads="1"/>
            </p:cNvSpPr>
            <p:nvPr/>
          </p:nvSpPr>
          <p:spPr bwMode="auto">
            <a:xfrm>
              <a:off x="756865" y="2273822"/>
              <a:ext cx="3527103" cy="873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lnSpc>
                  <a:spcPct val="18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：没有路径，且</a:t>
              </a:r>
              <a:r>
                <a:rPr lang="zh-CN" altLang="en-US" sz="14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即被障碍包围</a:t>
              </a:r>
            </a:p>
            <a:p>
              <a:pPr marL="0" indent="0">
                <a:lnSpc>
                  <a:spcPct val="18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：没有路径，但是在</a:t>
              </a:r>
              <a:r>
                <a:rPr lang="zh-CN" altLang="en-US" sz="1400" b="1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出口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处才判定</a:t>
              </a:r>
            </a:p>
          </p:txBody>
        </p: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43" y="1995686"/>
            <a:ext cx="367347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DA503F17-BB78-EA43-B1D0-75EDB03F1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272" y="610451"/>
            <a:ext cx="7981550" cy="92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b="1" kern="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迷宫问题</a:t>
            </a:r>
            <a:r>
              <a:rPr lang="en-US" altLang="zh-CN" b="1" kern="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zh-CN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N*N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的迷宫中，求解从入口到出口的路径，如果不存在路径则返回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495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4920" y="51470"/>
            <a:ext cx="215956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直观定义的困境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67544" y="555526"/>
            <a:ext cx="3600772" cy="499992"/>
            <a:chOff x="611188" y="1297672"/>
            <a:chExt cx="3600772" cy="499992"/>
          </a:xfrm>
        </p:grpSpPr>
        <p:sp>
          <p:nvSpPr>
            <p:cNvPr id="18" name="对角圆角矩形 17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7584" y="1297672"/>
              <a:ext cx="326243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影响算法执行时间的因素：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67544" y="1399830"/>
            <a:ext cx="2808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计算机配置</a:t>
            </a:r>
            <a:endParaRPr lang="en-US" altLang="zh-CN" sz="1600" b="1" dirty="0">
              <a:solidFill>
                <a:srgbClr val="1F7BE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b="1" dirty="0">
              <a:solidFill>
                <a:srgbClr val="1F7BE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问题规模</a:t>
            </a:r>
            <a:endParaRPr lang="en-US" altLang="zh-CN" sz="1600" b="1" dirty="0">
              <a:solidFill>
                <a:srgbClr val="1F7BE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b="1" dirty="0">
              <a:solidFill>
                <a:srgbClr val="1F7BE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1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输入实例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99" y="1348374"/>
            <a:ext cx="1670343" cy="189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40" y="1317980"/>
            <a:ext cx="1583263" cy="1994912"/>
          </a:xfrm>
          <a:prstGeom prst="rect">
            <a:avLst/>
          </a:prstGeom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39552" y="3815390"/>
            <a:ext cx="7272808" cy="830997"/>
          </a:xfrm>
          <a:prstGeom prst="rect">
            <a:avLst/>
          </a:prstGeom>
          <a:solidFill>
            <a:srgbClr val="CBEAF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600" dirty="0"/>
              <a:t>时间复杂度</a:t>
            </a:r>
            <a:r>
              <a:rPr lang="zh-CN" altLang="en-US" sz="1600" b="1" dirty="0"/>
              <a:t>不应该是</a:t>
            </a:r>
            <a:r>
              <a:rPr lang="zh-CN" altLang="en-US" sz="1600" dirty="0"/>
              <a:t>在特定计算机上求解某一个输入实例所需要的运行时间；而</a:t>
            </a:r>
            <a:r>
              <a:rPr lang="zh-CN" altLang="en-US" sz="1600" b="1" dirty="0">
                <a:solidFill>
                  <a:srgbClr val="1F7BE1"/>
                </a:solidFill>
              </a:rPr>
              <a:t>应该是</a:t>
            </a:r>
            <a:r>
              <a:rPr lang="zh-CN" altLang="en-US" sz="1600" dirty="0"/>
              <a:t>一个</a:t>
            </a:r>
            <a:r>
              <a:rPr lang="zh-CN" altLang="en-US" sz="1600" b="1" dirty="0"/>
              <a:t>不依赖</a:t>
            </a:r>
            <a:r>
              <a:rPr lang="zh-CN" altLang="en-US" sz="1600" dirty="0"/>
              <a:t>于</a:t>
            </a:r>
            <a:r>
              <a:rPr lang="zh-CN" altLang="en-US" sz="1600" b="1" dirty="0"/>
              <a:t>计算机配置</a:t>
            </a:r>
            <a:r>
              <a:rPr lang="zh-CN" altLang="en-US" sz="1600" dirty="0"/>
              <a:t>、</a:t>
            </a:r>
            <a:r>
              <a:rPr lang="zh-CN" altLang="en-US" sz="1600" b="1" dirty="0"/>
              <a:t>问题规模</a:t>
            </a:r>
            <a:r>
              <a:rPr lang="zh-CN" altLang="en-US" sz="1600" dirty="0"/>
              <a:t>和</a:t>
            </a:r>
            <a:r>
              <a:rPr lang="zh-CN" altLang="en-US" sz="1600" b="1" dirty="0"/>
              <a:t>输入实例</a:t>
            </a:r>
            <a:r>
              <a:rPr lang="zh-CN" altLang="en-US" sz="1600" dirty="0"/>
              <a:t>的</a:t>
            </a:r>
            <a:r>
              <a:rPr lang="zh-CN" altLang="en-US" sz="1600" b="1" dirty="0">
                <a:solidFill>
                  <a:srgbClr val="F77A2D"/>
                </a:solidFill>
              </a:rPr>
              <a:t>抽象表示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234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65516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算法复杂度分析 ─ </a:t>
            </a:r>
            <a:r>
              <a:rPr lang="zh-CN" altLang="en-US" sz="2200" b="1" dirty="0">
                <a:solidFill>
                  <a:srgbClr val="F9A4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指令抽象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95536" y="806277"/>
            <a:ext cx="8001000" cy="310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T(N, I)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表示特定算法在一台抽象的计算机上运行所需要的时间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元运算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O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…, O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运行一次所需时间为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t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…,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1600" baseline="-25000" dirty="0" err="1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>
              <a:buFont typeface="Wingdings" pitchFamily="2" charset="2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统计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1600" baseline="-25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600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调用次数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1600" baseline="-25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1600" baseline="-25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1600" baseline="-25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(N, I);</a:t>
            </a:r>
          </a:p>
          <a:p>
            <a:pPr>
              <a:buFont typeface="Wingdings" pitchFamily="2" charset="2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因此，</a:t>
            </a:r>
            <a:r>
              <a:rPr lang="en-US" altLang="zh-CN" sz="1600" b="1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T(N, I) = ∑</a:t>
            </a:r>
            <a:r>
              <a:rPr lang="en-US" altLang="zh-CN" sz="1600" b="1" dirty="0" err="1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1600" b="1" baseline="-25000" dirty="0" err="1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="1" dirty="0" err="1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1600" b="1" baseline="-25000" dirty="0" err="1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="1" dirty="0">
                <a:solidFill>
                  <a:srgbClr val="1F7BE1"/>
                </a:solidFill>
                <a:latin typeface="微软雅黑" pitchFamily="34" charset="-122"/>
                <a:ea typeface="微软雅黑" pitchFamily="34" charset="-122"/>
              </a:rPr>
              <a:t>(N, I)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4098" name="Picture 2" descr="http://pic.baike.soso.com/p/20111023/bki-20111023111025-15228820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59782"/>
            <a:ext cx="28575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5561" y="3909839"/>
            <a:ext cx="27238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归纳逻辑：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zh-CN" altLang="en-US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个别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zh-CN" altLang="en-US" b="1" dirty="0">
                <a:solidFill>
                  <a:srgbClr val="F77A2D"/>
                </a:solidFill>
                <a:latin typeface="微软雅黑" pitchFamily="34" charset="-122"/>
                <a:ea typeface="微软雅黑" pitchFamily="34" charset="-122"/>
              </a:rPr>
              <a:t>一般</a:t>
            </a:r>
          </a:p>
        </p:txBody>
      </p:sp>
    </p:spTree>
    <p:extLst>
      <p:ext uri="{BB962C8B-B14F-4D97-AF65-F5344CB8AC3E}">
        <p14:creationId xmlns:p14="http://schemas.microsoft.com/office/powerpoint/2010/main" val="9646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utoUpdateAnimBg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1437437"/>
            <a:ext cx="3288900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4920" y="51470"/>
            <a:ext cx="365516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算法复杂度分析 ─ </a:t>
            </a:r>
            <a:r>
              <a:rPr lang="zh-CN" altLang="en-US" sz="2200" b="1" dirty="0">
                <a:solidFill>
                  <a:srgbClr val="F9A4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输入特化</a:t>
            </a:r>
          </a:p>
        </p:txBody>
      </p:sp>
      <p:sp>
        <p:nvSpPr>
          <p:cNvPr id="4" name="矩形 3"/>
          <p:cNvSpPr/>
          <p:nvPr/>
        </p:nvSpPr>
        <p:spPr>
          <a:xfrm>
            <a:off x="539924" y="759598"/>
            <a:ext cx="12426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2. 1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9180" y="555526"/>
            <a:ext cx="3600772" cy="499992"/>
            <a:chOff x="611188" y="1297672"/>
            <a:chExt cx="3600772" cy="499992"/>
          </a:xfrm>
        </p:grpSpPr>
        <p:sp>
          <p:nvSpPr>
            <p:cNvPr id="7" name="对角圆角矩形 6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27584" y="1297672"/>
              <a:ext cx="2954655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冒泡排序算法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（升序排列）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755948" y="2589565"/>
            <a:ext cx="2954656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9552" y="1478270"/>
            <a:ext cx="3384748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sort(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1; j &lt;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i; j++)</a:t>
            </a:r>
          </a:p>
          <a:p>
            <a:pPr eaLnBrk="1" hangingPunct="1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if (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 &lt;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 -1]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sz="1400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{</a:t>
            </a:r>
          </a:p>
          <a:p>
            <a:pPr eaLnBrk="1" hangingPunct="1"/>
            <a:r>
              <a:rPr lang="en-US" altLang="zh-CN" sz="1400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iTemp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[j];</a:t>
            </a:r>
          </a:p>
          <a:p>
            <a:pPr eaLnBrk="1" hangingPunct="1"/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 =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 - 1];</a:t>
            </a:r>
          </a:p>
          <a:p>
            <a:pPr eaLnBrk="1" hangingPunct="1"/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pValues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 - 1] = </a:t>
            </a:r>
            <a:r>
              <a:rPr lang="en-US" altLang="zh-CN" sz="1400" b="1" dirty="0" err="1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iTemp</a:t>
            </a:r>
            <a:r>
              <a:rPr lang="en-US" altLang="zh-CN" sz="1400" b="1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sz="1400" dirty="0">
                <a:solidFill>
                  <a:srgbClr val="F77A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}</a:t>
            </a:r>
          </a:p>
          <a:p>
            <a:pPr eaLnBrk="1" hangingPunct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2" eaLnBrk="1" hangingPunct="1"/>
            <a:endParaRPr lang="en-US" altLang="zh-CN" sz="1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4146773" y="1434783"/>
            <a:ext cx="4280842" cy="830997"/>
            <a:chOff x="4218409" y="1056928"/>
            <a:chExt cx="4280842" cy="83099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4218409" y="1056928"/>
              <a:ext cx="4280842" cy="823263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427612" y="1056928"/>
              <a:ext cx="3024336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如果输入为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[1, 2, 3, 4, 5]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 </a:t>
              </a:r>
              <a:r>
                <a:rPr lang="en-US" altLang="zh-CN" sz="16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6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Swap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46773" y="2468567"/>
            <a:ext cx="4280842" cy="830997"/>
            <a:chOff x="4218409" y="1056928"/>
            <a:chExt cx="4280842" cy="83099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圆角矩形 16"/>
            <p:cNvSpPr/>
            <p:nvPr/>
          </p:nvSpPr>
          <p:spPr>
            <a:xfrm>
              <a:off x="4218409" y="1056928"/>
              <a:ext cx="4280842" cy="823263"/>
            </a:xfrm>
            <a:prstGeom prst="roundRect">
              <a:avLst>
                <a:gd name="adj" fmla="val 14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27984" y="1056928"/>
              <a:ext cx="3024336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如果输入为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[5, 4, 3, 2, 1]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 </a:t>
              </a:r>
              <a:r>
                <a:rPr lang="en-US" altLang="zh-CN" sz="16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dirty="0">
                  <a:solidFill>
                    <a:srgbClr val="F77A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Swap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56348" y="3406229"/>
            <a:ext cx="1080120" cy="533673"/>
            <a:chOff x="4427984" y="2974181"/>
            <a:chExt cx="1080120" cy="533673"/>
          </a:xfrm>
        </p:grpSpPr>
        <p:sp>
          <p:nvSpPr>
            <p:cNvPr id="19" name="圆角矩形标注 18"/>
            <p:cNvSpPr/>
            <p:nvPr/>
          </p:nvSpPr>
          <p:spPr>
            <a:xfrm>
              <a:off x="4427984" y="3003798"/>
              <a:ext cx="1080120" cy="504056"/>
            </a:xfrm>
            <a:prstGeom prst="wedgeRoundRectCallout">
              <a:avLst>
                <a:gd name="adj1" fmla="val -88404"/>
                <a:gd name="adj2" fmla="val -20645"/>
                <a:gd name="adj3" fmla="val 16667"/>
              </a:avLst>
            </a:prstGeom>
            <a:solidFill>
              <a:srgbClr val="F77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572000" y="2974181"/>
              <a:ext cx="869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Swap</a:t>
              </a:r>
              <a:endParaRPr lang="zh-CN" alt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395536" y="4465444"/>
            <a:ext cx="7416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不可能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对规模为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的每一种合法输入都统计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需合理的简化</a:t>
            </a:r>
          </a:p>
        </p:txBody>
      </p:sp>
    </p:spTree>
    <p:extLst>
      <p:ext uri="{BB962C8B-B14F-4D97-AF65-F5344CB8AC3E}">
        <p14:creationId xmlns:p14="http://schemas.microsoft.com/office/powerpoint/2010/main" val="245770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4920" y="51470"/>
            <a:ext cx="3655168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算法复杂度分析 ─ </a:t>
            </a:r>
            <a:r>
              <a:rPr lang="zh-CN" altLang="en-US" sz="2200" b="1" dirty="0">
                <a:solidFill>
                  <a:srgbClr val="F9A4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输入特化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11188" y="627534"/>
            <a:ext cx="3600772" cy="499992"/>
            <a:chOff x="611188" y="1297672"/>
            <a:chExt cx="3600772" cy="499992"/>
          </a:xfrm>
        </p:grpSpPr>
        <p:sp>
          <p:nvSpPr>
            <p:cNvPr id="24" name="对角圆角矩形 23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00B050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27584" y="1297672"/>
              <a:ext cx="326243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最坏情况下的时间复杂性：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56816" y="1109541"/>
            <a:ext cx="6172200" cy="593725"/>
            <a:chOff x="956816" y="1034182"/>
            <a:chExt cx="6172200" cy="593725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/>
            </p:nvPr>
          </p:nvGraphicFramePr>
          <p:xfrm>
            <a:off x="956816" y="1153244"/>
            <a:ext cx="2057400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7" r:id="rId4" imgW="1384300" imgH="292100" progId="Equation.3">
                    <p:embed/>
                  </p:oleObj>
                </mc:Choice>
                <mc:Fallback>
                  <p:oleObj r:id="rId4" imgW="1384300" imgH="292100" progId="Equation.3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816" y="1153244"/>
                          <a:ext cx="2057400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/>
            </p:nvPr>
          </p:nvGraphicFramePr>
          <p:xfrm>
            <a:off x="3014216" y="1034182"/>
            <a:ext cx="1676400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" r:id="rId6" imgW="1206500" imgH="431800" progId="Equation.3">
                    <p:embed/>
                  </p:oleObj>
                </mc:Choice>
                <mc:Fallback>
                  <p:oleObj r:id="rId6" imgW="1206500" imgH="431800" progId="Equation.3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216" y="1034182"/>
                          <a:ext cx="1676400" cy="593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4716016" y="1059582"/>
            <a:ext cx="1319213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" name="Equation" r:id="rId8" imgW="939392" imgH="431613" progId="Equation.DSMT4">
                    <p:embed/>
                  </p:oleObj>
                </mc:Choice>
                <mc:Fallback>
                  <p:oleObj name="Equation" r:id="rId8" imgW="939392" imgH="431613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016" y="1059582"/>
                          <a:ext cx="1319213" cy="561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/>
            </p:nvPr>
          </p:nvGraphicFramePr>
          <p:xfrm>
            <a:off x="6062216" y="1135782"/>
            <a:ext cx="1066800" cy="379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" r:id="rId10" imgW="698500" imgH="228600" progId="Equation.3">
                    <p:embed/>
                  </p:oleObj>
                </mc:Choice>
                <mc:Fallback>
                  <p:oleObj r:id="rId10" imgW="698500" imgH="228600" progId="Equation.3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2216" y="1135782"/>
                          <a:ext cx="1066800" cy="379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>
          <a:xfrm>
            <a:off x="611188" y="1755321"/>
            <a:ext cx="3600772" cy="499992"/>
            <a:chOff x="611188" y="1297672"/>
            <a:chExt cx="3600772" cy="499992"/>
          </a:xfrm>
        </p:grpSpPr>
        <p:sp>
          <p:nvSpPr>
            <p:cNvPr id="29" name="对角圆角矩形 28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rgbClr val="F77A2D"/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27584" y="1297672"/>
              <a:ext cx="326243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最好情况下的时间复杂性：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13988" y="2254945"/>
            <a:ext cx="6172200" cy="604837"/>
            <a:chOff x="1143000" y="3081338"/>
            <a:chExt cx="6172200" cy="604837"/>
          </a:xfrm>
        </p:grpSpPr>
        <p:graphicFrame>
          <p:nvGraphicFramePr>
            <p:cNvPr id="31" name="对象 30"/>
            <p:cNvGraphicFramePr>
              <a:graphicFrameLocks noChangeAspect="1"/>
            </p:cNvGraphicFramePr>
            <p:nvPr>
              <p:extLst/>
            </p:nvPr>
          </p:nvGraphicFramePr>
          <p:xfrm>
            <a:off x="1143000" y="3233738"/>
            <a:ext cx="19812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" r:id="rId12" imgW="1346200" imgH="292100" progId="Equation.3">
                    <p:embed/>
                  </p:oleObj>
                </mc:Choice>
                <mc:Fallback>
                  <p:oleObj r:id="rId12" imgW="1346200" imgH="292100" progId="Equation.3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3233738"/>
                          <a:ext cx="1981200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/>
            </p:nvPr>
          </p:nvGraphicFramePr>
          <p:xfrm>
            <a:off x="3124200" y="3081338"/>
            <a:ext cx="1752600" cy="604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" r:id="rId14" imgW="1180588" imgH="431613" progId="Equation.3">
                    <p:embed/>
                  </p:oleObj>
                </mc:Choice>
                <mc:Fallback>
                  <p:oleObj r:id="rId14" imgW="1180588" imgH="431613" progId="Equation.3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3081338"/>
                          <a:ext cx="1752600" cy="604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/>
            </p:nvPr>
          </p:nvGraphicFramePr>
          <p:xfrm>
            <a:off x="4876800" y="3081338"/>
            <a:ext cx="1371600" cy="58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" r:id="rId16" imgW="939392" imgH="431613" progId="Equation.3">
                    <p:embed/>
                  </p:oleObj>
                </mc:Choice>
                <mc:Fallback>
                  <p:oleObj r:id="rId16" imgW="939392" imgH="431613" progId="Equation.3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3081338"/>
                          <a:ext cx="1371600" cy="581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/>
            </p:nvPr>
          </p:nvGraphicFramePr>
          <p:xfrm>
            <a:off x="6248400" y="3157538"/>
            <a:ext cx="1066800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4" r:id="rId18" imgW="647700" imgH="241300" progId="Equation.3">
                    <p:embed/>
                  </p:oleObj>
                </mc:Choice>
                <mc:Fallback>
                  <p:oleObj r:id="rId18" imgW="647700" imgH="241300" progId="Equation.3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8400" y="3157538"/>
                          <a:ext cx="1066800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35"/>
          <p:cNvGrpSpPr/>
          <p:nvPr/>
        </p:nvGrpSpPr>
        <p:grpSpPr>
          <a:xfrm>
            <a:off x="611188" y="2843527"/>
            <a:ext cx="3600772" cy="499992"/>
            <a:chOff x="611188" y="1297672"/>
            <a:chExt cx="3600772" cy="499992"/>
          </a:xfrm>
        </p:grpSpPr>
        <p:sp>
          <p:nvSpPr>
            <p:cNvPr id="37" name="对角圆角矩形 36"/>
            <p:cNvSpPr/>
            <p:nvPr/>
          </p:nvSpPr>
          <p:spPr>
            <a:xfrm>
              <a:off x="611188" y="1419622"/>
              <a:ext cx="3600772" cy="378042"/>
            </a:xfrm>
            <a:prstGeom prst="round2DiagRect">
              <a:avLst>
                <a:gd name="adj1" fmla="val 45986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50800" dir="8100000" sx="103000" sy="103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77A2D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27584" y="1297672"/>
              <a:ext cx="3262432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平均情况下的时间复杂性：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55576" y="3380085"/>
            <a:ext cx="4267200" cy="631825"/>
            <a:chOff x="1143000" y="4278313"/>
            <a:chExt cx="4267200" cy="631825"/>
          </a:xfrm>
        </p:grpSpPr>
        <p:graphicFrame>
          <p:nvGraphicFramePr>
            <p:cNvPr id="39" name="对象 38"/>
            <p:cNvGraphicFramePr>
              <a:graphicFrameLocks noChangeAspect="1"/>
            </p:cNvGraphicFramePr>
            <p:nvPr>
              <p:extLst/>
            </p:nvPr>
          </p:nvGraphicFramePr>
          <p:xfrm>
            <a:off x="1143000" y="4368800"/>
            <a:ext cx="2286000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" r:id="rId20" imgW="1574800" imgH="368300" progId="Equation.3">
                    <p:embed/>
                  </p:oleObj>
                </mc:Choice>
                <mc:Fallback>
                  <p:oleObj r:id="rId20" imgW="1574800" imgH="368300" progId="Equation.3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4368800"/>
                          <a:ext cx="2286000" cy="54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>
              <p:extLst/>
            </p:nvPr>
          </p:nvGraphicFramePr>
          <p:xfrm>
            <a:off x="3429000" y="4278313"/>
            <a:ext cx="1981200" cy="623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6" r:id="rId22" imgW="1447800" imgH="457200" progId="Equation.3">
                    <p:embed/>
                  </p:oleObj>
                </mc:Choice>
                <mc:Fallback>
                  <p:oleObj r:id="rId22" imgW="1447800" imgH="457200" progId="Equation.3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4278313"/>
                          <a:ext cx="1981200" cy="623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85242" y="4060781"/>
                <a:ext cx="7920880" cy="7432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微软雅黑" pitchFamily="34" charset="-122"/>
                    <a:ea typeface="微软雅黑" pitchFamily="34" charset="-122"/>
                  </a:rPr>
                  <a:t>变量说明：</a:t>
                </a:r>
                <a14:m>
                  <m:oMath xmlns:m="http://schemas.openxmlformats.org/officeDocument/2006/math">
                    <m:r>
                      <a:rPr lang="zh-CN" altLang="en-US" sz="1400" b="1" i="0" smtClean="0">
                        <a:latin typeface="Cambria Math" charset="0"/>
                        <a:ea typeface="微软雅黑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𝑁</m:t>
                        </m:r>
                      </m:sub>
                    </m:sSub>
                    <m:r>
                      <a:rPr lang="zh-CN" altLang="en-US" sz="1400">
                        <a:latin typeface="Cambria Math"/>
                        <a:ea typeface="微软雅黑" pitchFamily="34" charset="-122"/>
                      </a:rPr>
                      <m:t>是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规模为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𝑁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的合法输入的集合；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1400">
                        <a:latin typeface="Cambria Math"/>
                        <a:ea typeface="微软雅黑" pitchFamily="34" charset="-122"/>
                      </a:rPr>
                      <m:t>是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中使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𝑇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𝑁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,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𝐼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dirty="0">
                            <a:latin typeface="Cambria Math"/>
                            <a:ea typeface="微软雅黑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400" dirty="0">
                            <a:latin typeface="Cambria Math"/>
                            <a:ea typeface="微软雅黑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𝑁</m:t>
                    </m:r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的合法输入；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𝐼</m:t>
                        </m:r>
                      </m:e>
                    </m:acc>
                    <m:r>
                      <a:rPr lang="zh-CN" altLang="en-US" sz="1400">
                        <a:latin typeface="Cambria Math"/>
                        <a:ea typeface="微软雅黑" pitchFamily="34" charset="-122"/>
                      </a:rPr>
                      <m:t>是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400">
                            <a:latin typeface="Cambria Math"/>
                            <a:ea typeface="微软雅黑" pitchFamily="34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中使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𝑇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𝑁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,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𝐼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1400" dirty="0">
                            <a:latin typeface="Cambria Math"/>
                            <a:ea typeface="微软雅黑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400" dirty="0">
                            <a:latin typeface="Cambria Math"/>
                            <a:ea typeface="微软雅黑" pitchFamily="34" charset="-122"/>
                          </a:rPr>
                          <m:t>𝑚𝑖𝑛</m:t>
                        </m:r>
                      </m:sub>
                    </m:sSub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𝑁</m:t>
                    </m:r>
                    <m:r>
                      <a:rPr lang="en-US" altLang="zh-CN" sz="1400" dirty="0"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的合法输入；而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𝑃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𝐼</m:t>
                    </m:r>
                    <m:r>
                      <a:rPr lang="en-US" altLang="zh-CN" sz="1400"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是在算法的应用中出现输入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zh-CN" altLang="en-US" sz="1400" dirty="0">
                    <a:latin typeface="微软雅黑" pitchFamily="34" charset="-122"/>
                    <a:ea typeface="微软雅黑" pitchFamily="34" charset="-122"/>
                  </a:rPr>
                  <a:t>的概率</a:t>
                </a: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2" y="4060781"/>
                <a:ext cx="7920880" cy="743217"/>
              </a:xfrm>
              <a:prstGeom prst="rect">
                <a:avLst/>
              </a:prstGeom>
              <a:blipFill rotWithShape="0">
                <a:blip r:embed="rId24"/>
                <a:stretch>
                  <a:fillRect l="-231" t="-24590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5473531" y="3393999"/>
            <a:ext cx="300595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演绎逻辑：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2000" dirty="0">
                <a:solidFill>
                  <a:srgbClr val="F77A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个例</a:t>
            </a:r>
          </a:p>
        </p:txBody>
      </p:sp>
    </p:spTree>
    <p:extLst>
      <p:ext uri="{BB962C8B-B14F-4D97-AF65-F5344CB8AC3E}">
        <p14:creationId xmlns:p14="http://schemas.microsoft.com/office/powerpoint/2010/main" val="179639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4084</TotalTime>
  <Words>3630</Words>
  <Application>Microsoft Macintosh PowerPoint</Application>
  <PresentationFormat>全屏显示(16:9)</PresentationFormat>
  <Paragraphs>501</Paragraphs>
  <Slides>34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黑体</vt:lpstr>
      <vt:lpstr>黑体</vt:lpstr>
      <vt:lpstr>楷体_GB2312</vt:lpstr>
      <vt:lpstr>宋体</vt:lpstr>
      <vt:lpstr>微软雅黑</vt:lpstr>
      <vt:lpstr>微软雅黑</vt:lpstr>
      <vt:lpstr>Arial</vt:lpstr>
      <vt:lpstr>Calibri</vt:lpstr>
      <vt:lpstr>Cambria Math</vt:lpstr>
      <vt:lpstr>Symbol</vt:lpstr>
      <vt:lpstr>Times New Roman</vt:lpstr>
      <vt:lpstr>Wingdings</vt:lpstr>
      <vt:lpstr>1_默认设计模板</vt:lpstr>
      <vt:lpstr>Equation.3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时间复杂度类别</vt:lpstr>
      <vt:lpstr>时间复杂度类别比较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编外</vt:lpstr>
      <vt:lpstr>编外</vt:lpstr>
      <vt:lpstr>作业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Microsoft Office User</cp:lastModifiedBy>
  <cp:revision>389</cp:revision>
  <dcterms:created xsi:type="dcterms:W3CDTF">1601-01-01T00:00:00Z</dcterms:created>
  <dcterms:modified xsi:type="dcterms:W3CDTF">2018-09-01T06:22:55Z</dcterms:modified>
</cp:coreProperties>
</file>